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notesMasterIdLst>
    <p:notesMasterId r:id="rId22"/>
  </p:notesMasterIdLst>
  <p:handoutMasterIdLst>
    <p:handoutMasterId r:id="rId23"/>
  </p:handoutMasterIdLst>
  <p:sldIdLst>
    <p:sldId id="256" r:id="rId2"/>
    <p:sldId id="257" r:id="rId3"/>
    <p:sldId id="262" r:id="rId4"/>
    <p:sldId id="263" r:id="rId5"/>
    <p:sldId id="264" r:id="rId6"/>
    <p:sldId id="265" r:id="rId7"/>
    <p:sldId id="266" r:id="rId8"/>
    <p:sldId id="267" r:id="rId9"/>
    <p:sldId id="258" r:id="rId10"/>
    <p:sldId id="268" r:id="rId11"/>
    <p:sldId id="259" r:id="rId12"/>
    <p:sldId id="260" r:id="rId13"/>
    <p:sldId id="269" r:id="rId14"/>
    <p:sldId id="270" r:id="rId15"/>
    <p:sldId id="271" r:id="rId16"/>
    <p:sldId id="272" r:id="rId17"/>
    <p:sldId id="273" r:id="rId18"/>
    <p:sldId id="274" r:id="rId19"/>
    <p:sldId id="275" r:id="rId20"/>
    <p:sldId id="276" r:id="rId21"/>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974" autoAdjust="0"/>
    <p:restoredTop sz="78146" autoAdjust="0"/>
  </p:normalViewPr>
  <p:slideViewPr>
    <p:cSldViewPr snapToGrid="0">
      <p:cViewPr>
        <p:scale>
          <a:sx n="75" d="100"/>
          <a:sy n="75" d="100"/>
        </p:scale>
        <p:origin x="-1392" y="-426"/>
      </p:cViewPr>
      <p:guideLst>
        <p:guide orient="horz" pos="2160"/>
        <p:guide pos="3840"/>
      </p:guideLst>
    </p:cSldViewPr>
  </p:slideViewPr>
  <p:notesTextViewPr>
    <p:cViewPr>
      <p:scale>
        <a:sx n="1" d="1"/>
        <a:sy n="1" d="1"/>
      </p:scale>
      <p:origin x="0" y="0"/>
    </p:cViewPr>
  </p:notesTextViewPr>
  <p:sorterViewPr>
    <p:cViewPr>
      <p:scale>
        <a:sx n="100" d="100"/>
        <a:sy n="100" d="100"/>
      </p:scale>
      <p:origin x="0" y="0"/>
    </p:cViewPr>
  </p:sorterViewPr>
  <p:notesViewPr>
    <p:cSldViewPr snapToGrid="0">
      <p:cViewPr varScale="1">
        <p:scale>
          <a:sx n="88" d="100"/>
          <a:sy n="88" d="100"/>
        </p:scale>
        <p:origin x="-3810" y="-120"/>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handoutMaster" Target="handoutMasters/handoutMaster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notesMaster" Target="notesMasters/notesMaster1.xml"/><Relationship Id="rId27"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280F7469-5574-44E7-A801-0790CE6B8068}" type="datetimeFigureOut">
              <a:rPr lang="en-US" smtClean="0"/>
              <a:t>9/15/2017</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r>
              <a:rPr lang="en-US" smtClean="0"/>
              <a:t>Lokesh Yadav</a:t>
            </a:r>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3B8BF0E2-7C84-446B-9E42-BD0AD0234EA4}" type="slidenum">
              <a:rPr lang="en-US" smtClean="0"/>
              <a:t>‹#›</a:t>
            </a:fld>
            <a:endParaRPr lang="en-US"/>
          </a:p>
        </p:txBody>
      </p:sp>
    </p:spTree>
    <p:extLst>
      <p:ext uri="{BB962C8B-B14F-4D97-AF65-F5344CB8AC3E}">
        <p14:creationId xmlns:p14="http://schemas.microsoft.com/office/powerpoint/2010/main" val="46475503"/>
      </p:ext>
    </p:extLst>
  </p:cSld>
  <p:clrMap bg1="lt1" tx1="dk1" bg2="lt2" tx2="dk2" accent1="accent1" accent2="accent2" accent3="accent3" accent4="accent4" accent5="accent5" accent6="accent6" hlink="hlink" folHlink="folHlink"/>
  <p:hf sldNum="0" hdr="0" dt="0"/>
</p:handoutMaster>
</file>

<file path=ppt/media/image1.jpeg>
</file>

<file path=ppt/media/image10.jpg>
</file>

<file path=ppt/media/image11.png>
</file>

<file path=ppt/media/image12.jpg>
</file>

<file path=ppt/media/image13.jpg>
</file>

<file path=ppt/media/image14.png>
</file>

<file path=ppt/media/image15.png>
</file>

<file path=ppt/media/image16.jpg>
</file>

<file path=ppt/media/image17.jpg>
</file>

<file path=ppt/media/image2.jpeg>
</file>

<file path=ppt/media/image3.png>
</file>

<file path=ppt/media/image4.png>
</file>

<file path=ppt/media/image5.png>
</file>

<file path=ppt/media/image6.pn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92A972BA-8779-4E89-9F9C-EFA0D1C35187}" type="datetimeFigureOut">
              <a:rPr lang="en-US" smtClean="0"/>
              <a:t>9/15/2017</a:t>
            </a:fld>
            <a:endParaRPr lang="en-US"/>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r>
              <a:rPr lang="en-US" smtClean="0"/>
              <a:t>Lokesh Yadav</a:t>
            </a:r>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C2AEC5F0-A05D-4ED4-B7F6-E81B8D1C6277}" type="slidenum">
              <a:rPr lang="en-US" smtClean="0"/>
              <a:t>‹#›</a:t>
            </a:fld>
            <a:endParaRPr lang="en-US"/>
          </a:p>
        </p:txBody>
      </p:sp>
    </p:spTree>
    <p:extLst>
      <p:ext uri="{BB962C8B-B14F-4D97-AF65-F5344CB8AC3E}">
        <p14:creationId xmlns:p14="http://schemas.microsoft.com/office/powerpoint/2010/main" val="2584335563"/>
      </p:ext>
    </p:extLst>
  </p:cSld>
  <p:clrMap bg1="lt1" tx1="dk1" bg2="lt2" tx2="dk2" accent1="accent1" accent2="accent2" accent3="accent3" accent4="accent4" accent5="accent5" accent6="accent6" hlink="hlink" folHlink="folHlink"/>
  <p:hf sldNum="0" hd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5" name="Footer Placeholder 4"/>
          <p:cNvSpPr>
            <a:spLocks noGrp="1"/>
          </p:cNvSpPr>
          <p:nvPr>
            <p:ph type="ftr" sz="quarter" idx="11"/>
          </p:nvPr>
        </p:nvSpPr>
        <p:spPr/>
        <p:txBody>
          <a:bodyPr/>
          <a:lstStyle/>
          <a:p>
            <a:r>
              <a:rPr lang="en-US" smtClean="0"/>
              <a:t>Lokesh Yadav</a:t>
            </a:r>
            <a:endParaRPr lang="en-US"/>
          </a:p>
        </p:txBody>
      </p:sp>
    </p:spTree>
    <p:extLst>
      <p:ext uri="{BB962C8B-B14F-4D97-AF65-F5344CB8AC3E}">
        <p14:creationId xmlns:p14="http://schemas.microsoft.com/office/powerpoint/2010/main" val="117184166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5" name="Footer Placeholder 4"/>
          <p:cNvSpPr>
            <a:spLocks noGrp="1"/>
          </p:cNvSpPr>
          <p:nvPr>
            <p:ph type="ftr" sz="quarter" idx="11"/>
          </p:nvPr>
        </p:nvSpPr>
        <p:spPr/>
        <p:txBody>
          <a:bodyPr/>
          <a:lstStyle/>
          <a:p>
            <a:r>
              <a:rPr lang="en-US" smtClean="0"/>
              <a:t>Lokesh Yadav</a:t>
            </a:r>
            <a:endParaRPr lang="en-US"/>
          </a:p>
        </p:txBody>
      </p:sp>
    </p:spTree>
    <p:extLst>
      <p:ext uri="{BB962C8B-B14F-4D97-AF65-F5344CB8AC3E}">
        <p14:creationId xmlns:p14="http://schemas.microsoft.com/office/powerpoint/2010/main" val="1366440136"/>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16934" y="0"/>
            <a:ext cx="12231160" cy="6856214"/>
            <a:chOff x="-16934" y="0"/>
            <a:chExt cx="12231160" cy="6856214"/>
          </a:xfrm>
        </p:grpSpPr>
        <p:pic>
          <p:nvPicPr>
            <p:cNvPr id="16" name="Picture 15" descr="HD-PanelTitleR1.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6" name="Rectangle 25"/>
            <p:cNvSpPr/>
            <p:nvPr/>
          </p:nvSpPr>
          <p:spPr>
            <a:xfrm>
              <a:off x="2328332" y="1540931"/>
              <a:ext cx="7543802" cy="3835401"/>
            </a:xfrm>
            <a:prstGeom prst="rect">
              <a:avLst/>
            </a:prstGeom>
            <a:noFill/>
            <a:ln w="15875">
              <a:miter lim="800000"/>
            </a:ln>
          </p:spPr>
          <p:style>
            <a:lnRef idx="1">
              <a:schemeClr val="accent1"/>
            </a:lnRef>
            <a:fillRef idx="3">
              <a:schemeClr val="accent1"/>
            </a:fillRef>
            <a:effectRef idx="2">
              <a:schemeClr val="accent1"/>
            </a:effectRef>
            <a:fontRef idx="minor">
              <a:schemeClr val="lt1"/>
            </a:fontRef>
          </p:style>
        </p:sp>
        <p:pic>
          <p:nvPicPr>
            <p:cNvPr id="17" name="Picture 16" descr="HDRibbonTitle-UniformTrim.png"/>
            <p:cNvPicPr>
              <a:picLocks noChangeAspect="1"/>
            </p:cNvPicPr>
            <p:nvPr/>
          </p:nvPicPr>
          <p:blipFill rotWithShape="1">
            <a:blip r:embed="rId3">
              <a:extLst>
                <a:ext uri="{28A0092B-C50C-407E-A947-70E740481C1C}">
                  <a14:useLocalDpi xmlns:a14="http://schemas.microsoft.com/office/drawing/2010/main" val="0"/>
                </a:ext>
              </a:extLst>
            </a:blip>
            <a:srcRect/>
            <a:stretch/>
          </p:blipFill>
          <p:spPr>
            <a:xfrm>
              <a:off x="-16934" y="3147609"/>
              <a:ext cx="2478024" cy="612648"/>
            </a:xfrm>
            <a:prstGeom prst="rect">
              <a:avLst/>
            </a:prstGeom>
          </p:spPr>
        </p:pic>
        <p:pic>
          <p:nvPicPr>
            <p:cNvPr id="20" name="Picture 19" descr="HDRibbonTitle-UniformTrim.png"/>
            <p:cNvPicPr>
              <a:picLocks noChangeAspect="1"/>
            </p:cNvPicPr>
            <p:nvPr/>
          </p:nvPicPr>
          <p:blipFill rotWithShape="1">
            <a:blip r:embed="rId3">
              <a:extLst>
                <a:ext uri="{28A0092B-C50C-407E-A947-70E740481C1C}">
                  <a14:useLocalDpi xmlns:a14="http://schemas.microsoft.com/office/drawing/2010/main" val="0"/>
                </a:ext>
              </a:extLst>
            </a:blip>
            <a:srcRect/>
            <a:stretch/>
          </p:blipFill>
          <p:spPr>
            <a:xfrm>
              <a:off x="9736202" y="3147609"/>
              <a:ext cx="2478024" cy="612648"/>
            </a:xfrm>
            <a:prstGeom prst="rect">
              <a:avLst/>
            </a:prstGeom>
          </p:spPr>
        </p:pic>
      </p:grpSp>
      <p:sp>
        <p:nvSpPr>
          <p:cNvPr id="2" name="Title 1"/>
          <p:cNvSpPr>
            <a:spLocks noGrp="1"/>
          </p:cNvSpPr>
          <p:nvPr>
            <p:ph type="ctrTitle"/>
          </p:nvPr>
        </p:nvSpPr>
        <p:spPr>
          <a:xfrm>
            <a:off x="2692398" y="1871131"/>
            <a:ext cx="6815669" cy="1515533"/>
          </a:xfrm>
        </p:spPr>
        <p:txBody>
          <a:bodyPr anchor="b">
            <a:noAutofit/>
          </a:bodyPr>
          <a:lstStyle>
            <a:lvl1pPr algn="ctr">
              <a:defRPr sz="5400">
                <a:effectLst/>
              </a:defRPr>
            </a:lvl1pPr>
          </a:lstStyle>
          <a:p>
            <a:r>
              <a:rPr lang="en-US" smtClean="0"/>
              <a:t>Click to edit Master title style</a:t>
            </a:r>
            <a:endParaRPr lang="en-US" dirty="0"/>
          </a:p>
        </p:txBody>
      </p:sp>
      <p:sp>
        <p:nvSpPr>
          <p:cNvPr id="3" name="Subtitle 2"/>
          <p:cNvSpPr>
            <a:spLocks noGrp="1"/>
          </p:cNvSpPr>
          <p:nvPr>
            <p:ph type="subTitle" idx="1"/>
          </p:nvPr>
        </p:nvSpPr>
        <p:spPr>
          <a:xfrm>
            <a:off x="2692398" y="3657597"/>
            <a:ext cx="6815669" cy="1320802"/>
          </a:xfrm>
        </p:spPr>
        <p:txBody>
          <a:bodyPr anchor="t">
            <a:normAutofit/>
          </a:bodyPr>
          <a:lstStyle>
            <a:lvl1pPr marL="0" indent="0" algn="ctr">
              <a:buNone/>
              <a:defRPr sz="21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4" name="Date Placeholder 3"/>
          <p:cNvSpPr>
            <a:spLocks noGrp="1"/>
          </p:cNvSpPr>
          <p:nvPr>
            <p:ph type="dt" sz="half" idx="10"/>
          </p:nvPr>
        </p:nvSpPr>
        <p:spPr>
          <a:xfrm>
            <a:off x="7983232" y="5037663"/>
            <a:ext cx="897467" cy="279400"/>
          </a:xfrm>
        </p:spPr>
        <p:txBody>
          <a:bodyPr/>
          <a:lstStyle/>
          <a:p>
            <a:fld id="{B61BEF0D-F0BB-DE4B-95CE-6DB70DBA9567}" type="datetimeFigureOut">
              <a:rPr lang="en-US" dirty="0"/>
              <a:pPr/>
              <a:t>9/15/2017</a:t>
            </a:fld>
            <a:endParaRPr lang="en-US" dirty="0"/>
          </a:p>
        </p:txBody>
      </p:sp>
      <p:sp>
        <p:nvSpPr>
          <p:cNvPr id="5" name="Footer Placeholder 4"/>
          <p:cNvSpPr>
            <a:spLocks noGrp="1"/>
          </p:cNvSpPr>
          <p:nvPr>
            <p:ph type="ftr" sz="quarter" idx="11"/>
          </p:nvPr>
        </p:nvSpPr>
        <p:spPr>
          <a:xfrm>
            <a:off x="2692397" y="5037663"/>
            <a:ext cx="5214635" cy="279400"/>
          </a:xfrm>
        </p:spPr>
        <p:txBody>
          <a:bodyPr/>
          <a:lstStyle/>
          <a:p>
            <a:endParaRPr lang="en-US" dirty="0"/>
          </a:p>
        </p:txBody>
      </p:sp>
      <p:sp>
        <p:nvSpPr>
          <p:cNvPr id="6" name="Slide Number Placeholder 5"/>
          <p:cNvSpPr>
            <a:spLocks noGrp="1"/>
          </p:cNvSpPr>
          <p:nvPr>
            <p:ph type="sldNum" sz="quarter" idx="12"/>
          </p:nvPr>
        </p:nvSpPr>
        <p:spPr>
          <a:xfrm>
            <a:off x="8956900" y="5037663"/>
            <a:ext cx="551167" cy="279400"/>
          </a:xfrm>
        </p:spPr>
        <p:txBody>
          <a:bodyPr/>
          <a:lstStyle/>
          <a:p>
            <a:fld id="{D57F1E4F-1CFF-5643-939E-217C01CDF565}" type="slidenum">
              <a:rPr lang="en-US" dirty="0"/>
              <a:pPr/>
              <a:t>‹#›</a:t>
            </a:fld>
            <a:endParaRPr lang="en-US" dirty="0"/>
          </a:p>
        </p:txBody>
      </p:sp>
      <p:cxnSp>
        <p:nvCxnSpPr>
          <p:cNvPr id="15" name="Straight Connector 14"/>
          <p:cNvCxnSpPr/>
          <p:nvPr/>
        </p:nvCxnSpPr>
        <p:spPr>
          <a:xfrm>
            <a:off x="2692399" y="3522131"/>
            <a:ext cx="6815668" cy="0"/>
          </a:xfrm>
          <a:prstGeom prst="line">
            <a:avLst/>
          </a:prstGeom>
        </p:spPr>
        <p:style>
          <a:lnRef idx="2">
            <a:schemeClr val="accent1"/>
          </a:lnRef>
          <a:fillRef idx="0">
            <a:schemeClr val="accent1"/>
          </a:fillRef>
          <a:effectRef idx="1">
            <a:schemeClr val="accent1"/>
          </a:effectRef>
          <a:fontRef idx="minor">
            <a:schemeClr val="tx1"/>
          </a:fontRef>
        </p:style>
      </p:cxn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95401" y="4815415"/>
            <a:ext cx="9609666" cy="566738"/>
          </a:xfrm>
        </p:spPr>
        <p:txBody>
          <a:bodyPr anchor="b">
            <a:normAutofit/>
          </a:bodyPr>
          <a:lstStyle>
            <a:lvl1pPr algn="ctr">
              <a:defRPr sz="2400" b="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1041427" y="1041399"/>
            <a:ext cx="10105972" cy="3335869"/>
          </a:xfrm>
          <a:prstGeom prst="roundRect">
            <a:avLst>
              <a:gd name="adj" fmla="val 0"/>
            </a:avLst>
          </a:prstGeom>
          <a:ln w="57150" cmpd="thickThin">
            <a:solidFill>
              <a:schemeClr val="tx1">
                <a:lumMod val="50000"/>
                <a:lumOff val="50000"/>
              </a:schemeClr>
            </a:solidFill>
            <a:miter lim="800000"/>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dirty="0" smtClean="0"/>
              <a:t>Click icon to add picture</a:t>
            </a:r>
            <a:endParaRPr lang="en-US" dirty="0"/>
          </a:p>
        </p:txBody>
      </p:sp>
      <p:sp>
        <p:nvSpPr>
          <p:cNvPr id="4" name="Text Placeholder 3"/>
          <p:cNvSpPr>
            <a:spLocks noGrp="1"/>
          </p:cNvSpPr>
          <p:nvPr>
            <p:ph type="body" sz="half" idx="2"/>
          </p:nvPr>
        </p:nvSpPr>
        <p:spPr>
          <a:xfrm>
            <a:off x="1295401" y="5382153"/>
            <a:ext cx="9609666" cy="493712"/>
          </a:xfrm>
        </p:spPr>
        <p:txBody>
          <a:bodyPr>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9/15/2017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303868" y="982132"/>
            <a:ext cx="9592732" cy="2954868"/>
          </a:xfrm>
        </p:spPr>
        <p:txBody>
          <a:bodyPr anchor="ctr">
            <a:normAutofit/>
          </a:bodyPr>
          <a:lstStyle>
            <a:lvl1pPr algn="ctr">
              <a:defRPr sz="32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1303868" y="4343399"/>
            <a:ext cx="9592732" cy="1532467"/>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9/15/2017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cxnSp>
        <p:nvCxnSpPr>
          <p:cNvPr id="15" name="Straight Connector 14"/>
          <p:cNvCxnSpPr/>
          <p:nvPr/>
        </p:nvCxnSpPr>
        <p:spPr>
          <a:xfrm>
            <a:off x="1396169" y="4140199"/>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3" y="982132"/>
            <a:ext cx="9296398" cy="2370668"/>
          </a:xfrm>
        </p:spPr>
        <p:txBody>
          <a:bodyPr anchor="ctr">
            <a:normAutofit/>
          </a:bodyPr>
          <a:lstStyle>
            <a:lvl1pPr algn="ctr">
              <a:defRPr sz="3200" b="0" cap="none">
                <a:solidFill>
                  <a:schemeClr val="tx1"/>
                </a:solidFill>
              </a:defRPr>
            </a:lvl1pPr>
          </a:lstStyle>
          <a:p>
            <a:r>
              <a:rPr lang="en-US" smtClean="0"/>
              <a:t>Click to edit Master title style</a:t>
            </a:r>
            <a:endParaRPr lang="en-US" dirty="0"/>
          </a:p>
        </p:txBody>
      </p:sp>
      <p:sp>
        <p:nvSpPr>
          <p:cNvPr id="10" name="Text Placeholder 9"/>
          <p:cNvSpPr>
            <a:spLocks noGrp="1"/>
          </p:cNvSpPr>
          <p:nvPr>
            <p:ph type="body" sz="quarter" idx="13"/>
          </p:nvPr>
        </p:nvSpPr>
        <p:spPr>
          <a:xfrm>
            <a:off x="1674812" y="3352800"/>
            <a:ext cx="8839202" cy="584200"/>
          </a:xfrm>
        </p:spPr>
        <p:txBody>
          <a:bodyPr anchor="ctr">
            <a:normAutofit/>
          </a:bodyPr>
          <a:lstStyle>
            <a:lvl1pPr marL="0" indent="0" algn="r">
              <a:buFontTx/>
              <a:buNone/>
              <a:defRPr sz="2000"/>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smtClean="0"/>
              <a:t>Click to edit Master text styles</a:t>
            </a:r>
          </a:p>
        </p:txBody>
      </p:sp>
      <p:sp>
        <p:nvSpPr>
          <p:cNvPr id="3" name="Text Placeholder 2"/>
          <p:cNvSpPr>
            <a:spLocks noGrp="1"/>
          </p:cNvSpPr>
          <p:nvPr>
            <p:ph type="body" idx="1"/>
          </p:nvPr>
        </p:nvSpPr>
        <p:spPr>
          <a:xfrm>
            <a:off x="1295401" y="4343399"/>
            <a:ext cx="9609666" cy="1532467"/>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9/15/2017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
        <p:nvSpPr>
          <p:cNvPr id="14" name="TextBox 13"/>
          <p:cNvSpPr txBox="1"/>
          <p:nvPr/>
        </p:nvSpPr>
        <p:spPr>
          <a:xfrm>
            <a:off x="862013" y="879961"/>
            <a:ext cx="609600" cy="584776"/>
          </a:xfrm>
          <a:prstGeom prst="rect">
            <a:avLst/>
          </a:prstGeom>
        </p:spPr>
        <p:txBody>
          <a:bodyPr vert="horz" lIns="91440" tIns="45720" rIns="91440" bIns="45720" rtlCol="0" anchor="ctr">
            <a:noAutofit/>
          </a:bodyPr>
          <a:lstStyle/>
          <a:p>
            <a:pPr lvl="0"/>
            <a:r>
              <a:rPr lang="en-US" sz="8000" dirty="0">
                <a:solidFill>
                  <a:schemeClr val="tx1"/>
                </a:solidFill>
                <a:effectLst/>
              </a:rPr>
              <a:t>“</a:t>
            </a:r>
          </a:p>
        </p:txBody>
      </p:sp>
      <p:sp>
        <p:nvSpPr>
          <p:cNvPr id="15" name="TextBox 14"/>
          <p:cNvSpPr txBox="1"/>
          <p:nvPr/>
        </p:nvSpPr>
        <p:spPr>
          <a:xfrm>
            <a:off x="10600267" y="2827870"/>
            <a:ext cx="609600" cy="584776"/>
          </a:xfrm>
          <a:prstGeom prst="rect">
            <a:avLst/>
          </a:prstGeom>
        </p:spPr>
        <p:txBody>
          <a:bodyPr vert="horz" lIns="91440" tIns="45720" rIns="91440" bIns="45720" rtlCol="0" anchor="ctr">
            <a:noAutofit/>
          </a:bodyPr>
          <a:lstStyle/>
          <a:p>
            <a:pPr lvl="0" algn="r"/>
            <a:r>
              <a:rPr lang="en-US" sz="8000" dirty="0">
                <a:solidFill>
                  <a:schemeClr val="tx1"/>
                </a:solidFill>
                <a:effectLst/>
              </a:rPr>
              <a:t>”</a:t>
            </a:r>
          </a:p>
        </p:txBody>
      </p:sp>
      <p:cxnSp>
        <p:nvCxnSpPr>
          <p:cNvPr id="19" name="Straight Connector 18"/>
          <p:cNvCxnSpPr/>
          <p:nvPr/>
        </p:nvCxnSpPr>
        <p:spPr>
          <a:xfrm>
            <a:off x="1396169" y="4140199"/>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295402" y="3308581"/>
            <a:ext cx="9609668" cy="1468800"/>
          </a:xfrm>
        </p:spPr>
        <p:txBody>
          <a:bodyPr anchor="b">
            <a:normAutofit/>
          </a:bodyPr>
          <a:lstStyle>
            <a:lvl1pPr algn="l">
              <a:defRPr sz="32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1295401" y="4777381"/>
            <a:ext cx="9609668" cy="860400"/>
          </a:xfrm>
        </p:spPr>
        <p:txBody>
          <a:bodyPr anchor="t">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9/15/2017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1446213" y="982132"/>
            <a:ext cx="9296398" cy="2243668"/>
          </a:xfrm>
        </p:spPr>
        <p:txBody>
          <a:bodyPr anchor="ctr">
            <a:normAutofit/>
          </a:bodyPr>
          <a:lstStyle>
            <a:lvl1pPr algn="ctr">
              <a:defRPr sz="3200" b="0" cap="none">
                <a:solidFill>
                  <a:schemeClr val="tx1"/>
                </a:solidFill>
              </a:defRPr>
            </a:lvl1pPr>
          </a:lstStyle>
          <a:p>
            <a:r>
              <a:rPr lang="en-US" smtClean="0"/>
              <a:t>Click to edit Master title style</a:t>
            </a:r>
            <a:endParaRPr lang="en-US" dirty="0"/>
          </a:p>
        </p:txBody>
      </p:sp>
      <p:sp>
        <p:nvSpPr>
          <p:cNvPr id="23" name="Text Placeholder 2"/>
          <p:cNvSpPr>
            <a:spLocks noGrp="1"/>
          </p:cNvSpPr>
          <p:nvPr>
            <p:ph type="body" idx="13"/>
          </p:nvPr>
        </p:nvSpPr>
        <p:spPr>
          <a:xfrm>
            <a:off x="1295401" y="3639312"/>
            <a:ext cx="9609668" cy="886968"/>
          </a:xfrm>
        </p:spPr>
        <p:txBody>
          <a:bodyPr anchor="b">
            <a:normAutofit/>
          </a:bodyPr>
          <a:lstStyle>
            <a:lvl1pPr marL="0" indent="0" algn="l">
              <a:spcBef>
                <a:spcPts val="0"/>
              </a:spcBef>
              <a:buNone/>
              <a:defRPr sz="24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3" name="Text Placeholder 2"/>
          <p:cNvSpPr>
            <a:spLocks noGrp="1"/>
          </p:cNvSpPr>
          <p:nvPr>
            <p:ph type="body" idx="1"/>
          </p:nvPr>
        </p:nvSpPr>
        <p:spPr>
          <a:xfrm>
            <a:off x="1295401" y="4529667"/>
            <a:ext cx="9609668" cy="13462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9/15/2017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
        <p:nvSpPr>
          <p:cNvPr id="12" name="TextBox 11"/>
          <p:cNvSpPr txBox="1"/>
          <p:nvPr/>
        </p:nvSpPr>
        <p:spPr>
          <a:xfrm>
            <a:off x="862013" y="879961"/>
            <a:ext cx="609600" cy="584776"/>
          </a:xfrm>
          <a:prstGeom prst="rect">
            <a:avLst/>
          </a:prstGeom>
        </p:spPr>
        <p:txBody>
          <a:bodyPr vert="horz" lIns="91440" tIns="45720" rIns="91440" bIns="45720" rtlCol="0" anchor="ctr">
            <a:noAutofit/>
          </a:bodyPr>
          <a:lstStyle/>
          <a:p>
            <a:pPr lvl="0"/>
            <a:r>
              <a:rPr lang="en-US" sz="8000" dirty="0">
                <a:solidFill>
                  <a:schemeClr val="tx1"/>
                </a:solidFill>
                <a:effectLst/>
              </a:rPr>
              <a:t>“</a:t>
            </a:r>
          </a:p>
        </p:txBody>
      </p:sp>
      <p:sp>
        <p:nvSpPr>
          <p:cNvPr id="13" name="TextBox 12"/>
          <p:cNvSpPr txBox="1"/>
          <p:nvPr/>
        </p:nvSpPr>
        <p:spPr>
          <a:xfrm>
            <a:off x="10600267" y="2599261"/>
            <a:ext cx="609600" cy="584776"/>
          </a:xfrm>
          <a:prstGeom prst="rect">
            <a:avLst/>
          </a:prstGeom>
        </p:spPr>
        <p:txBody>
          <a:bodyPr vert="horz" lIns="91440" tIns="45720" rIns="91440" bIns="45720" rtlCol="0" anchor="ctr">
            <a:noAutofit/>
          </a:bodyPr>
          <a:lstStyle/>
          <a:p>
            <a:pPr lvl="0" algn="r"/>
            <a:r>
              <a:rPr lang="en-US" sz="8000" dirty="0">
                <a:solidFill>
                  <a:schemeClr val="tx1"/>
                </a:solidFill>
                <a:effectLst/>
              </a:rPr>
              <a:t>”</a:t>
            </a:r>
          </a:p>
        </p:txBody>
      </p:sp>
      <p:cxnSp>
        <p:nvCxnSpPr>
          <p:cNvPr id="26" name="Straight Connector 25"/>
          <p:cNvCxnSpPr/>
          <p:nvPr/>
        </p:nvCxnSpPr>
        <p:spPr>
          <a:xfrm>
            <a:off x="1396169" y="3429000"/>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1295401" y="982132"/>
            <a:ext cx="9609666" cy="2243668"/>
          </a:xfrm>
        </p:spPr>
        <p:txBody>
          <a:bodyPr vert="horz" lIns="91440" tIns="45720" rIns="91440" bIns="45720" rtlCol="0" anchor="ctr">
            <a:normAutofit/>
          </a:bodyPr>
          <a:lstStyle>
            <a:lvl1pPr>
              <a:defRPr lang="en-US" b="0" dirty="0"/>
            </a:lvl1pPr>
          </a:lstStyle>
          <a:p>
            <a:pPr marL="0" lvl="0"/>
            <a:r>
              <a:rPr lang="en-US" smtClean="0"/>
              <a:t>Click to edit Master title style</a:t>
            </a:r>
            <a:endParaRPr lang="en-US" dirty="0"/>
          </a:p>
        </p:txBody>
      </p:sp>
      <p:sp>
        <p:nvSpPr>
          <p:cNvPr id="20" name="Text Placeholder 2"/>
          <p:cNvSpPr>
            <a:spLocks noGrp="1"/>
          </p:cNvSpPr>
          <p:nvPr>
            <p:ph type="body" idx="13"/>
          </p:nvPr>
        </p:nvSpPr>
        <p:spPr>
          <a:xfrm>
            <a:off x="1295401" y="3630168"/>
            <a:ext cx="9609668" cy="841248"/>
          </a:xfrm>
        </p:spPr>
        <p:txBody>
          <a:bodyPr anchor="b">
            <a:normAutofit/>
          </a:bodyPr>
          <a:lstStyle>
            <a:lvl1pPr marL="0" indent="0" algn="l">
              <a:spcBef>
                <a:spcPts val="0"/>
              </a:spcBef>
              <a:buNone/>
              <a:defRPr sz="2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3" name="Text Placeholder 2"/>
          <p:cNvSpPr>
            <a:spLocks noGrp="1"/>
          </p:cNvSpPr>
          <p:nvPr>
            <p:ph type="body" idx="1"/>
          </p:nvPr>
        </p:nvSpPr>
        <p:spPr>
          <a:xfrm>
            <a:off x="1295400" y="4470399"/>
            <a:ext cx="9609670" cy="1405467"/>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9/15/2017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cxnSp>
        <p:nvCxnSpPr>
          <p:cNvPr id="15" name="Straight Connector 14"/>
          <p:cNvCxnSpPr/>
          <p:nvPr/>
        </p:nvCxnSpPr>
        <p:spPr>
          <a:xfrm>
            <a:off x="1396169" y="3429000"/>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ctr">
              <a:defRPr/>
            </a:lvl1p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9/15/2017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cxnSp>
        <p:nvCxnSpPr>
          <p:cNvPr id="14" name="Straight Connector 13"/>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999356" y="982131"/>
            <a:ext cx="1890895" cy="4893735"/>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1295398" y="982132"/>
            <a:ext cx="7433025" cy="4893734"/>
          </a:xfrm>
        </p:spPr>
        <p:txBody>
          <a:bodyPr vert="eaVert" ancho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9/15/2017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cxnSp>
        <p:nvCxnSpPr>
          <p:cNvPr id="14" name="Straight Connector 13"/>
          <p:cNvCxnSpPr/>
          <p:nvPr/>
        </p:nvCxnSpPr>
        <p:spPr>
          <a:xfrm>
            <a:off x="8863890" y="990600"/>
            <a:ext cx="0" cy="4876800"/>
          </a:xfrm>
          <a:prstGeom prst="line">
            <a:avLst/>
          </a:prstGeom>
          <a:ln w="15875"/>
        </p:spPr>
        <p:style>
          <a:lnRef idx="2">
            <a:schemeClr val="accent1"/>
          </a:lnRef>
          <a:fillRef idx="0">
            <a:schemeClr val="accent1"/>
          </a:fillRef>
          <a:effectRef idx="1">
            <a:schemeClr val="accent1"/>
          </a:effectRef>
          <a:fontRef idx="minor">
            <a:schemeClr val="tx1"/>
          </a:fontRef>
        </p:style>
      </p:cxn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cxnSp>
        <p:nvCxnSpPr>
          <p:cNvPr id="7" name="Straight Connector 6"/>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52647F38-B617-4D2F-AE0A-013F0C4D2C57}" type="datetimeFigureOut">
              <a:rPr lang="en-US" dirty="0"/>
              <a:t>9/15/2017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E97799C9-84D9-46D2-A11E-BCF8A720529D}"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015069" y="1752606"/>
            <a:ext cx="8158688" cy="1822514"/>
          </a:xfrm>
        </p:spPr>
        <p:txBody>
          <a:bodyPr anchor="b">
            <a:normAutofit/>
          </a:bodyPr>
          <a:lstStyle>
            <a:lvl1pPr algn="ctr">
              <a:defRPr sz="44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2015067" y="3846051"/>
            <a:ext cx="8158690" cy="954547"/>
          </a:xfrm>
        </p:spPr>
        <p:txBody>
          <a:bodyPr anchor="t">
            <a:normAutofit/>
          </a:bodyPr>
          <a:lstStyle>
            <a:lvl1pPr marL="0" indent="0" algn="ctr">
              <a:buNone/>
              <a:defRPr sz="24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9/15/2017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cxnSp>
        <p:nvCxnSpPr>
          <p:cNvPr id="16" name="Straight Connector 15"/>
          <p:cNvCxnSpPr/>
          <p:nvPr/>
        </p:nvCxnSpPr>
        <p:spPr>
          <a:xfrm>
            <a:off x="2012723" y="3710585"/>
            <a:ext cx="8163380" cy="0"/>
          </a:xfrm>
          <a:prstGeom prst="line">
            <a:avLst/>
          </a:prstGeom>
          <a:ln w="15875"/>
        </p:spPr>
        <p:style>
          <a:lnRef idx="2">
            <a:schemeClr val="accent1"/>
          </a:lnRef>
          <a:fillRef idx="0">
            <a:schemeClr val="accent1"/>
          </a:fillRef>
          <a:effectRef idx="1">
            <a:schemeClr val="accent1"/>
          </a:effectRef>
          <a:fontRef idx="minor">
            <a:schemeClr val="tx1"/>
          </a:fontRef>
        </p:style>
      </p:cxn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cxnSp>
        <p:nvCxnSpPr>
          <p:cNvPr id="8" name="Straight Connector 7"/>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1298448" y="2560320"/>
            <a:ext cx="4718304" cy="3310128"/>
          </a:xfrm>
        </p:spPr>
        <p:txBody>
          <a:bodyP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6181344" y="2560320"/>
            <a:ext cx="4718304" cy="3310128"/>
          </a:xfrm>
        </p:spPr>
        <p:txBody>
          <a:bodyP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05BFA754-D5C3-4E66-96A6-867B257F58DC}" type="datetimeFigureOut">
              <a:rPr lang="en-US" dirty="0"/>
              <a:t>9/15/2017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5D84065D-F351-4B03-BD91-D8A6B8D4B362}"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dirty="0"/>
          </a:p>
        </p:txBody>
      </p:sp>
      <p:sp>
        <p:nvSpPr>
          <p:cNvPr id="3" name="Text Placeholder 2"/>
          <p:cNvSpPr>
            <a:spLocks noGrp="1"/>
          </p:cNvSpPr>
          <p:nvPr>
            <p:ph type="body" idx="1"/>
          </p:nvPr>
        </p:nvSpPr>
        <p:spPr>
          <a:xfrm>
            <a:off x="1295400" y="2658533"/>
            <a:ext cx="4718304" cy="576262"/>
          </a:xfrm>
        </p:spPr>
        <p:txBody>
          <a:bodyPr anchor="b">
            <a:noAutofit/>
          </a:bodyPr>
          <a:lstStyle>
            <a:lvl1pPr marL="0" indent="0">
              <a:spcBef>
                <a:spcPts val="672"/>
              </a:spcBef>
              <a:spcAft>
                <a:spcPts val="600"/>
              </a:spcAft>
              <a:buNone/>
              <a:defRPr sz="28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1295400" y="3243262"/>
            <a:ext cx="4718304" cy="2632605"/>
          </a:xfrm>
        </p:spPr>
        <p:txBody>
          <a:bodyPr anchor="t">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6180670" y="2658533"/>
            <a:ext cx="4718304" cy="576262"/>
          </a:xfrm>
        </p:spPr>
        <p:txBody>
          <a:bodyPr anchor="b">
            <a:noAutofit/>
          </a:bodyPr>
          <a:lstStyle>
            <a:lvl1pPr marL="0" indent="0">
              <a:spcBef>
                <a:spcPts val="672"/>
              </a:spcBef>
              <a:spcAft>
                <a:spcPts val="600"/>
              </a:spcAft>
              <a:buNone/>
              <a:defRPr sz="2800" b="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80670" y="3243262"/>
            <a:ext cx="4718304" cy="2632605"/>
          </a:xfrm>
        </p:spPr>
        <p:txBody>
          <a:bodyPr anchor="t">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dirty="0"/>
              <a:pPr/>
              <a:t>9/15/2017</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cxnSp>
        <p:nvCxnSpPr>
          <p:cNvPr id="18" name="Straight Connector 17"/>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dirty="0"/>
              <a:pPr/>
              <a:t>9/15/2017</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cxnSp>
        <p:nvCxnSpPr>
          <p:cNvPr id="14" name="Straight Connector 13"/>
          <p:cNvCxnSpPr/>
          <p:nvPr/>
        </p:nvCxnSpPr>
        <p:spPr>
          <a:xfrm>
            <a:off x="1396169" y="2421466"/>
            <a:ext cx="9407298" cy="0"/>
          </a:xfrm>
          <a:prstGeom prst="line">
            <a:avLst/>
          </a:prstGeom>
          <a:ln w="15875"/>
        </p:spPr>
        <p:style>
          <a:lnRef idx="2">
            <a:schemeClr val="accent1"/>
          </a:lnRef>
          <a:fillRef idx="0">
            <a:schemeClr val="accent1"/>
          </a:fillRef>
          <a:effectRef idx="1">
            <a:schemeClr val="accent1"/>
          </a:effectRef>
          <a:fontRef idx="minor">
            <a:schemeClr val="tx1"/>
          </a:fontRef>
        </p:style>
      </p:cxn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dirty="0"/>
              <a:pPr/>
              <a:t>9/15/2017</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93811" y="1388534"/>
            <a:ext cx="3718455" cy="1371600"/>
          </a:xfrm>
        </p:spPr>
        <p:txBody>
          <a:bodyPr anchor="b">
            <a:normAutofit/>
          </a:bodyPr>
          <a:lstStyle>
            <a:lvl1pPr algn="ctr">
              <a:defRPr sz="2400" b="0"/>
            </a:lvl1pPr>
          </a:lstStyle>
          <a:p>
            <a:r>
              <a:rPr lang="en-US" smtClean="0"/>
              <a:t>Click to edit Master title style</a:t>
            </a:r>
            <a:endParaRPr lang="en-US" dirty="0"/>
          </a:p>
        </p:txBody>
      </p:sp>
      <p:sp>
        <p:nvSpPr>
          <p:cNvPr id="3" name="Content Placeholder 2"/>
          <p:cNvSpPr>
            <a:spLocks noGrp="1"/>
          </p:cNvSpPr>
          <p:nvPr>
            <p:ph idx="1"/>
          </p:nvPr>
        </p:nvSpPr>
        <p:spPr>
          <a:xfrm>
            <a:off x="5418668" y="982131"/>
            <a:ext cx="5469466" cy="4893735"/>
          </a:xfrm>
        </p:spPr>
        <p:txBody>
          <a:bodyPr anchor="ct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1293811" y="3031065"/>
            <a:ext cx="3718455" cy="2438404"/>
          </a:xfrm>
        </p:spPr>
        <p:txBody>
          <a:bodyPr anchor="t">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9/15/2017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cxnSp>
        <p:nvCxnSpPr>
          <p:cNvPr id="16" name="Straight Connector 15"/>
          <p:cNvCxnSpPr/>
          <p:nvPr/>
        </p:nvCxnSpPr>
        <p:spPr>
          <a:xfrm>
            <a:off x="1396169" y="2912533"/>
            <a:ext cx="3514498" cy="0"/>
          </a:xfrm>
          <a:prstGeom prst="line">
            <a:avLst/>
          </a:prstGeom>
          <a:ln w="15875"/>
        </p:spPr>
        <p:style>
          <a:lnRef idx="2">
            <a:schemeClr val="accent1"/>
          </a:lnRef>
          <a:fillRef idx="0">
            <a:schemeClr val="accent1"/>
          </a:fillRef>
          <a:effectRef idx="1">
            <a:schemeClr val="accent1"/>
          </a:effectRef>
          <a:fontRef idx="minor">
            <a:schemeClr val="tx1"/>
          </a:fontRef>
        </p:style>
      </p:cxn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95399" y="1883832"/>
            <a:ext cx="6241816" cy="1371600"/>
          </a:xfrm>
        </p:spPr>
        <p:txBody>
          <a:bodyPr anchor="b">
            <a:normAutofit/>
          </a:bodyPr>
          <a:lstStyle>
            <a:lvl1pPr algn="ctr">
              <a:defRPr sz="2800" b="0"/>
            </a:lvl1pPr>
          </a:lstStyle>
          <a:p>
            <a:r>
              <a:rPr lang="en-US" smtClean="0"/>
              <a:t>Click to edit Master title style</a:t>
            </a:r>
            <a:endParaRPr lang="en-US" dirty="0"/>
          </a:p>
        </p:txBody>
      </p:sp>
      <p:sp>
        <p:nvSpPr>
          <p:cNvPr id="17" name="Picture Placeholder 2"/>
          <p:cNvSpPr>
            <a:spLocks noGrp="1" noChangeAspect="1"/>
          </p:cNvSpPr>
          <p:nvPr>
            <p:ph type="pic" idx="1"/>
          </p:nvPr>
        </p:nvSpPr>
        <p:spPr>
          <a:xfrm>
            <a:off x="8094831" y="1041400"/>
            <a:ext cx="3063347" cy="4775200"/>
          </a:xfrm>
          <a:prstGeom prst="roundRect">
            <a:avLst>
              <a:gd name="adj" fmla="val 0"/>
            </a:avLst>
          </a:prstGeom>
          <a:ln w="57150" cmpd="thickThin">
            <a:solidFill>
              <a:schemeClr val="tx1">
                <a:lumMod val="50000"/>
                <a:lumOff val="50000"/>
              </a:schemeClr>
            </a:solidFill>
            <a:miter lim="800000"/>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dirty="0" smtClean="0"/>
              <a:t>Click icon to add picture</a:t>
            </a:r>
            <a:endParaRPr lang="en-US" dirty="0"/>
          </a:p>
        </p:txBody>
      </p:sp>
      <p:sp>
        <p:nvSpPr>
          <p:cNvPr id="4" name="Text Placeholder 3"/>
          <p:cNvSpPr>
            <a:spLocks noGrp="1"/>
          </p:cNvSpPr>
          <p:nvPr>
            <p:ph type="body" sz="half" idx="2"/>
          </p:nvPr>
        </p:nvSpPr>
        <p:spPr>
          <a:xfrm>
            <a:off x="1295399" y="3255432"/>
            <a:ext cx="6241816" cy="1828800"/>
          </a:xfrm>
        </p:spPr>
        <p:txBody>
          <a:bodyPr anchor="t">
            <a:normAutofit/>
          </a:bodyPr>
          <a:lstStyle>
            <a:lvl1pPr marL="0" indent="0" algn="ctr">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9/15/2017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4.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3.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1"/>
      </p:bgRef>
    </p:bg>
    <p:spTree>
      <p:nvGrpSpPr>
        <p:cNvPr id="1" name=""/>
        <p:cNvGrpSpPr/>
        <p:nvPr/>
      </p:nvGrpSpPr>
      <p:grpSpPr>
        <a:xfrm>
          <a:off x="0" y="0"/>
          <a:ext cx="0" cy="0"/>
          <a:chOff x="0" y="0"/>
          <a:chExt cx="0" cy="0"/>
        </a:xfrm>
      </p:grpSpPr>
      <p:grpSp>
        <p:nvGrpSpPr>
          <p:cNvPr id="7" name="Group 6"/>
          <p:cNvGrpSpPr/>
          <p:nvPr/>
        </p:nvGrpSpPr>
        <p:grpSpPr>
          <a:xfrm>
            <a:off x="-15736" y="0"/>
            <a:ext cx="12229962" cy="6856214"/>
            <a:chOff x="-15736" y="0"/>
            <a:chExt cx="12229962" cy="6856214"/>
          </a:xfrm>
        </p:grpSpPr>
        <p:pic>
          <p:nvPicPr>
            <p:cNvPr id="8" name="Picture 7" descr="HD-PanelContent.png"/>
            <p:cNvPicPr>
              <a:picLocks noChangeAspect="1"/>
            </p:cNvPicPr>
            <p:nvPr/>
          </p:nvPicPr>
          <p:blipFill>
            <a:blip r:embed="rId19">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9" name="Rectangle 8"/>
            <p:cNvSpPr/>
            <p:nvPr/>
          </p:nvSpPr>
          <p:spPr>
            <a:xfrm>
              <a:off x="608012" y="609600"/>
              <a:ext cx="10972800" cy="5638800"/>
            </a:xfrm>
            <a:prstGeom prst="rect">
              <a:avLst/>
            </a:prstGeom>
            <a:noFill/>
            <a:ln w="15875" cap="flat">
              <a:miter lim="800000"/>
            </a:ln>
          </p:spPr>
          <p:style>
            <a:lnRef idx="1">
              <a:schemeClr val="accent1"/>
            </a:lnRef>
            <a:fillRef idx="3">
              <a:schemeClr val="accent1"/>
            </a:fillRef>
            <a:effectRef idx="2">
              <a:schemeClr val="accent1"/>
            </a:effectRef>
            <a:fontRef idx="minor">
              <a:schemeClr val="lt1"/>
            </a:fontRef>
          </p:style>
        </p:sp>
        <p:pic>
          <p:nvPicPr>
            <p:cNvPr id="10" name="Picture 9" descr="HDRibbonContent-UniformTrim.png"/>
            <p:cNvPicPr>
              <a:picLocks noChangeAspect="1"/>
            </p:cNvPicPr>
            <p:nvPr/>
          </p:nvPicPr>
          <p:blipFill rotWithShape="1">
            <a:blip r:embed="rId20">
              <a:extLst>
                <a:ext uri="{28A0092B-C50C-407E-A947-70E740481C1C}">
                  <a14:useLocalDpi xmlns:a14="http://schemas.microsoft.com/office/drawing/2010/main" val="0"/>
                </a:ext>
              </a:extLst>
            </a:blip>
            <a:srcRect/>
            <a:stretch/>
          </p:blipFill>
          <p:spPr>
            <a:xfrm>
              <a:off x="-15736" y="3153832"/>
              <a:ext cx="777240" cy="606425"/>
            </a:xfrm>
            <a:prstGeom prst="rect">
              <a:avLst/>
            </a:prstGeom>
          </p:spPr>
        </p:pic>
        <p:pic>
          <p:nvPicPr>
            <p:cNvPr id="11" name="Picture 10" descr="HDRibbonContent-UniformTrim.png"/>
            <p:cNvPicPr>
              <a:picLocks noChangeAspect="1"/>
            </p:cNvPicPr>
            <p:nvPr/>
          </p:nvPicPr>
          <p:blipFill rotWithShape="1">
            <a:blip r:embed="rId20">
              <a:extLst>
                <a:ext uri="{28A0092B-C50C-407E-A947-70E740481C1C}">
                  <a14:useLocalDpi xmlns:a14="http://schemas.microsoft.com/office/drawing/2010/main" val="0"/>
                </a:ext>
              </a:extLst>
            </a:blip>
            <a:srcRect/>
            <a:stretch/>
          </p:blipFill>
          <p:spPr>
            <a:xfrm>
              <a:off x="11436986" y="3153832"/>
              <a:ext cx="777240" cy="606425"/>
            </a:xfrm>
            <a:prstGeom prst="rect">
              <a:avLst/>
            </a:prstGeom>
          </p:spPr>
        </p:pic>
      </p:grpSp>
      <p:sp>
        <p:nvSpPr>
          <p:cNvPr id="2" name="Title Placeholder 1"/>
          <p:cNvSpPr>
            <a:spLocks noGrp="1"/>
          </p:cNvSpPr>
          <p:nvPr>
            <p:ph type="title"/>
          </p:nvPr>
        </p:nvSpPr>
        <p:spPr>
          <a:xfrm>
            <a:off x="1295402" y="982132"/>
            <a:ext cx="9601196" cy="1303867"/>
          </a:xfrm>
          <a:prstGeom prst="rect">
            <a:avLst/>
          </a:prstGeom>
          <a:effectLst/>
        </p:spPr>
        <p:txBody>
          <a:bodyPr vert="horz" lIns="91440" tIns="45720" rIns="91440" bIns="4572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1295401" y="2556932"/>
            <a:ext cx="9601196" cy="3318936"/>
          </a:xfrm>
          <a:prstGeom prst="rect">
            <a:avLst/>
          </a:prstGeom>
        </p:spPr>
        <p:txBody>
          <a:bodyPr vert="horz" lIns="91440" tIns="45720" rIns="91440" bIns="45720" rtlCol="0" anchor="t">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8677501" y="5969000"/>
            <a:ext cx="1600200" cy="279400"/>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B61BEF0D-F0BB-DE4B-95CE-6DB70DBA9567}" type="datetimeFigureOut">
              <a:rPr lang="en-US" dirty="0"/>
              <a:pPr/>
              <a:t>9/15/2017</a:t>
            </a:fld>
            <a:endParaRPr lang="en-US" dirty="0"/>
          </a:p>
        </p:txBody>
      </p:sp>
      <p:sp>
        <p:nvSpPr>
          <p:cNvPr id="5" name="Footer Placeholder 4"/>
          <p:cNvSpPr>
            <a:spLocks noGrp="1"/>
          </p:cNvSpPr>
          <p:nvPr>
            <p:ph type="ftr" sz="quarter" idx="3"/>
          </p:nvPr>
        </p:nvSpPr>
        <p:spPr>
          <a:xfrm>
            <a:off x="1295401" y="5969000"/>
            <a:ext cx="7305900" cy="279400"/>
          </a:xfrm>
          <a:prstGeom prst="rect">
            <a:avLst/>
          </a:prstGeom>
        </p:spPr>
        <p:txBody>
          <a:bodyPr vert="horz" lIns="91440" tIns="45720" rIns="91440" bIns="45720" rtlCol="0" anchor="ctr"/>
          <a:lstStyle>
            <a:lvl1pPr algn="l">
              <a:defRPr sz="1000" b="0" i="0">
                <a:solidFill>
                  <a:schemeClr val="tx1"/>
                </a:solidFill>
                <a:effectLst/>
                <a:latin typeface="+mn-lt"/>
              </a:defRPr>
            </a:lvl1pPr>
          </a:lstStyle>
          <a:p>
            <a:endParaRPr lang="en-US" dirty="0"/>
          </a:p>
        </p:txBody>
      </p:sp>
      <p:sp>
        <p:nvSpPr>
          <p:cNvPr id="6" name="Slide Number Placeholder 5"/>
          <p:cNvSpPr>
            <a:spLocks noGrp="1"/>
          </p:cNvSpPr>
          <p:nvPr>
            <p:ph type="sldNum" sz="quarter" idx="4"/>
          </p:nvPr>
        </p:nvSpPr>
        <p:spPr>
          <a:xfrm>
            <a:off x="10353901" y="5969000"/>
            <a:ext cx="542697" cy="279400"/>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D57F1E4F-1CFF-5643-939E-217C01CDF565}" type="slidenum">
              <a:rPr lang="en-US" dirty="0"/>
              <a:pPr/>
              <a:t>‹#›</a:t>
            </a:fld>
            <a:endParaRPr lang="en-US" dirty="0"/>
          </a:p>
        </p:txBody>
      </p:sp>
    </p:spTree>
  </p:cSld>
  <p:clrMap bg1="lt1" tx1="dk1" bg2="lt2" tx2="dk2" accent1="accent1" accent2="accent2" accent3="accent3" accent4="accent4" accent5="accent5" accent6="accent6" hlink="hlink" folHlink="folHlink"/>
  <p:sldLayoutIdLst>
    <p:sldLayoutId id="2147483649" r:id="rId1"/>
    <p:sldLayoutId id="2147483668" r:id="rId2"/>
    <p:sldLayoutId id="2147483651" r:id="rId3"/>
    <p:sldLayoutId id="2147483669" r:id="rId4"/>
    <p:sldLayoutId id="2147483653" r:id="rId5"/>
    <p:sldLayoutId id="2147483654" r:id="rId6"/>
    <p:sldLayoutId id="2147483655" r:id="rId7"/>
    <p:sldLayoutId id="2147483656" r:id="rId8"/>
    <p:sldLayoutId id="2147483660" r:id="rId9"/>
    <p:sldLayoutId id="2147483657" r:id="rId10"/>
    <p:sldLayoutId id="2147483663" r:id="rId11"/>
    <p:sldLayoutId id="2147483664" r:id="rId12"/>
    <p:sldLayoutId id="2147483665" r:id="rId13"/>
    <p:sldLayoutId id="2147483666" r:id="rId14"/>
    <p:sldLayoutId id="2147483667" r:id="rId15"/>
    <p:sldLayoutId id="2147483658" r:id="rId16"/>
    <p:sldLayoutId id="2147483659" r:id="rId17"/>
  </p:sldLayoutIdLst>
  <p:txStyles>
    <p:titleStyle>
      <a:lvl1pPr algn="ctr" defTabSz="457200" rtl="0" eaLnBrk="1" latinLnBrk="0" hangingPunct="1">
        <a:spcBef>
          <a:spcPct val="0"/>
        </a:spcBef>
        <a:buNone/>
        <a:defRPr sz="4400" kern="1200" cap="none">
          <a:ln w="3175" cmpd="sng">
            <a:noFill/>
          </a:ln>
          <a:solidFill>
            <a:schemeClr val="tx1">
              <a:lumMod val="85000"/>
              <a:lumOff val="15000"/>
            </a:schemeClr>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accent1"/>
        </a:buClr>
        <a:buSzPct val="115000"/>
        <a:buFont typeface="Arial"/>
        <a:buChar char="•"/>
        <a:defRPr sz="2400" kern="1200" cap="none">
          <a:solidFill>
            <a:schemeClr val="tx1">
              <a:lumMod val="85000"/>
              <a:lumOff val="15000"/>
            </a:schemeClr>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buClr>
        <a:buSzPct val="115000"/>
        <a:buFont typeface="Arial"/>
        <a:buChar char="•"/>
        <a:defRPr sz="2000" kern="1200" cap="none">
          <a:solidFill>
            <a:schemeClr val="tx1">
              <a:lumMod val="85000"/>
              <a:lumOff val="15000"/>
            </a:schemeClr>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buClr>
        <a:buSzPct val="115000"/>
        <a:buFont typeface="Arial"/>
        <a:buChar char="•"/>
        <a:defRPr sz="1800" kern="1200" cap="none">
          <a:solidFill>
            <a:schemeClr val="tx1">
              <a:lumMod val="85000"/>
              <a:lumOff val="15000"/>
            </a:schemeClr>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buClr>
        <a:buSzPct val="115000"/>
        <a:buFont typeface="Arial"/>
        <a:buChar char="•"/>
        <a:defRPr sz="1600" kern="1200" cap="none">
          <a:solidFill>
            <a:schemeClr val="tx1">
              <a:lumMod val="85000"/>
              <a:lumOff val="15000"/>
            </a:schemeClr>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buClr>
        <a:buSzPct val="115000"/>
        <a:buFont typeface="Arial"/>
        <a:buChar char="•"/>
        <a:defRPr sz="1400" kern="1200" cap="none">
          <a:solidFill>
            <a:schemeClr val="tx1">
              <a:lumMod val="85000"/>
              <a:lumOff val="15000"/>
            </a:schemeClr>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notesSlide" Target="../notesSlides/notesSlide2.xml"/><Relationship Id="rId1" Type="http://schemas.openxmlformats.org/officeDocument/2006/relationships/slideLayout" Target="../slideLayouts/slideLayout9.xml"/></Relationships>
</file>

<file path=ppt/slides/_rels/slide11.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0.xml"/></Relationships>
</file>

<file path=ppt/slides/_rels/slide12.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10.xml"/></Relationships>
</file>

<file path=ppt/slides/_rels/slide13.xml.rels><?xml version="1.0" encoding="UTF-8" standalone="yes"?>
<Relationships xmlns="http://schemas.openxmlformats.org/package/2006/relationships"><Relationship Id="rId2" Type="http://schemas.openxmlformats.org/officeDocument/2006/relationships/image" Target="../media/image16.jp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7.jpg"/><Relationship Id="rId1" Type="http://schemas.openxmlformats.org/officeDocument/2006/relationships/slideLayout" Target="../slideLayouts/slideLayout10.xml"/></Relationships>
</file>

<file path=ppt/slides/_rels/slide3.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Layout" Target="../slideLayouts/slideLayout9.xml"/></Relationships>
</file>

<file path=ppt/slides/_rels/slide4.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Layout" Target="../slideLayouts/slideLayout9.xml"/></Relationships>
</file>

<file path=ppt/slides/_rels/slide5.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Layout" Target="../slideLayouts/slideLayout9.xml"/></Relationships>
</file>

<file path=ppt/slides/_rels/slide6.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Layout" Target="../slideLayouts/slideLayout9.xml"/></Relationships>
</file>

<file path=ppt/slides/_rels/slide7.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9.xml"/></Relationships>
</file>

<file path=ppt/slides/_rels/slide8.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Layout" Target="../slideLayouts/slideLayout9.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t>Target Marketing </a:t>
            </a:r>
            <a:endParaRPr lang="en-US" dirty="0"/>
          </a:p>
        </p:txBody>
      </p:sp>
      <p:sp>
        <p:nvSpPr>
          <p:cNvPr id="3" name="Subtitle 2"/>
          <p:cNvSpPr>
            <a:spLocks noGrp="1"/>
          </p:cNvSpPr>
          <p:nvPr>
            <p:ph type="subTitle" idx="1"/>
          </p:nvPr>
        </p:nvSpPr>
        <p:spPr/>
        <p:txBody>
          <a:bodyPr/>
          <a:lstStyle/>
          <a:p>
            <a:r>
              <a:rPr lang="en-US" dirty="0" smtClean="0"/>
              <a:t>Churn Prediction and Service offer Prediction</a:t>
            </a:r>
            <a:endParaRPr lang="en-US" dirty="0"/>
          </a:p>
        </p:txBody>
      </p:sp>
    </p:spTree>
    <p:extLst>
      <p:ext uri="{BB962C8B-B14F-4D97-AF65-F5344CB8AC3E}">
        <p14:creationId xmlns:p14="http://schemas.microsoft.com/office/powerpoint/2010/main" val="2648898147"/>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295399" y="965200"/>
            <a:ext cx="6241816" cy="787400"/>
          </a:xfrm>
        </p:spPr>
        <p:txBody>
          <a:bodyPr/>
          <a:lstStyle/>
          <a:p>
            <a:r>
              <a:rPr lang="en-US" dirty="0" smtClean="0"/>
              <a:t>Cursory look at Data Set</a:t>
            </a:r>
            <a:endParaRPr lang="en-US" dirty="0"/>
          </a:p>
        </p:txBody>
      </p:sp>
      <p:sp>
        <p:nvSpPr>
          <p:cNvPr id="4" name="Text Placeholder 3"/>
          <p:cNvSpPr>
            <a:spLocks noGrp="1"/>
          </p:cNvSpPr>
          <p:nvPr>
            <p:ph type="body" sz="half" idx="2"/>
          </p:nvPr>
        </p:nvSpPr>
        <p:spPr>
          <a:xfrm>
            <a:off x="1295399" y="2197100"/>
            <a:ext cx="6241816" cy="3187700"/>
          </a:xfrm>
        </p:spPr>
        <p:txBody>
          <a:bodyPr>
            <a:normAutofit/>
          </a:bodyPr>
          <a:lstStyle/>
          <a:p>
            <a:pPr marL="285750" indent="-285750" algn="l">
              <a:buFont typeface="Arial" panose="020B0604020202020204" pitchFamily="34" charset="0"/>
              <a:buChar char="•"/>
            </a:pPr>
            <a:r>
              <a:rPr lang="en-US" dirty="0" smtClean="0"/>
              <a:t>Total 5.28 K Rows </a:t>
            </a:r>
          </a:p>
          <a:p>
            <a:pPr marL="285750" indent="-285750" algn="l">
              <a:buFont typeface="Arial" panose="020B0604020202020204" pitchFamily="34" charset="0"/>
              <a:buChar char="•"/>
            </a:pPr>
            <a:r>
              <a:rPr lang="en-US" dirty="0" smtClean="0"/>
              <a:t>Total 31 Columns</a:t>
            </a:r>
          </a:p>
          <a:p>
            <a:pPr marL="285750" indent="-285750" algn="l">
              <a:buFont typeface="Arial" panose="020B0604020202020204" pitchFamily="34" charset="0"/>
              <a:buChar char="•"/>
            </a:pPr>
            <a:r>
              <a:rPr lang="en-US" dirty="0" smtClean="0"/>
              <a:t>9 Columns related to customer geography (State , Zip , Address)</a:t>
            </a:r>
          </a:p>
          <a:p>
            <a:pPr marL="285750" indent="-285750" algn="l">
              <a:buFont typeface="Arial" panose="020B0604020202020204" pitchFamily="34" charset="0"/>
              <a:buChar char="•"/>
            </a:pPr>
            <a:r>
              <a:rPr lang="en-US" dirty="0" smtClean="0"/>
              <a:t>5 Columns related to customer (email , name, customer id )</a:t>
            </a:r>
          </a:p>
          <a:p>
            <a:pPr marL="285750" indent="-285750" algn="l">
              <a:buFont typeface="Arial" panose="020B0604020202020204" pitchFamily="34" charset="0"/>
              <a:buChar char="•"/>
            </a:pPr>
            <a:r>
              <a:rPr lang="en-US" dirty="0" smtClean="0"/>
              <a:t>13 Columns related to Date Time (Call Date , Schedule date etc.)</a:t>
            </a:r>
          </a:p>
          <a:p>
            <a:pPr marL="285750" indent="-285750" algn="l">
              <a:buFont typeface="Arial" panose="020B0604020202020204" pitchFamily="34" charset="0"/>
              <a:buChar char="•"/>
            </a:pPr>
            <a:r>
              <a:rPr lang="en-US" dirty="0" smtClean="0"/>
              <a:t>4 Columns related to Service Type (Revenue , Job code etc.)</a:t>
            </a:r>
          </a:p>
          <a:p>
            <a:pPr marL="285750" indent="-285750" algn="l">
              <a:buFont typeface="Arial" panose="020B0604020202020204" pitchFamily="34" charset="0"/>
              <a:buChar char="•"/>
            </a:pPr>
            <a:r>
              <a:rPr lang="en-US" dirty="0" smtClean="0"/>
              <a:t>Where is Target variable ? </a:t>
            </a:r>
            <a:endParaRPr lang="en-US" dirty="0"/>
          </a:p>
        </p:txBody>
      </p:sp>
      <p:pic>
        <p:nvPicPr>
          <p:cNvPr id="5" name="Picture Placeholder 4"/>
          <p:cNvPicPr>
            <a:picLocks noGrp="1" noChangeAspect="1"/>
          </p:cNvPicPr>
          <p:nvPr>
            <p:ph type="pic" idx="1"/>
          </p:nvPr>
        </p:nvPicPr>
        <p:blipFill>
          <a:blip r:embed="rId3">
            <a:extLst>
              <a:ext uri="{28A0092B-C50C-407E-A947-70E740481C1C}">
                <a14:useLocalDpi xmlns:a14="http://schemas.microsoft.com/office/drawing/2010/main" val="0"/>
              </a:ext>
            </a:extLst>
          </a:blip>
          <a:srcRect l="28631" r="28631"/>
          <a:stretch>
            <a:fillRect/>
          </a:stretch>
        </p:blipFill>
        <p:spPr>
          <a:xfrm>
            <a:off x="7759701" y="1041400"/>
            <a:ext cx="3398478" cy="4775200"/>
          </a:xfrm>
        </p:spPr>
      </p:pic>
    </p:spTree>
    <p:extLst>
      <p:ext uri="{BB962C8B-B14F-4D97-AF65-F5344CB8AC3E}">
        <p14:creationId xmlns:p14="http://schemas.microsoft.com/office/powerpoint/2010/main" val="2787633123"/>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p:cTn id="7" dur="500" fill="hold"/>
                                        <p:tgtEl>
                                          <p:spTgt spid="5"/>
                                        </p:tgtEl>
                                        <p:attrNameLst>
                                          <p:attrName>ppt_w</p:attrName>
                                        </p:attrNameLst>
                                      </p:cBhvr>
                                      <p:tavLst>
                                        <p:tav tm="0">
                                          <p:val>
                                            <p:fltVal val="0"/>
                                          </p:val>
                                        </p:tav>
                                        <p:tav tm="100000">
                                          <p:val>
                                            <p:strVal val="#ppt_w"/>
                                          </p:val>
                                        </p:tav>
                                      </p:tavLst>
                                    </p:anim>
                                    <p:anim calcmode="lin" valueType="num">
                                      <p:cBhvr>
                                        <p:cTn id="8" dur="500" fill="hold"/>
                                        <p:tgtEl>
                                          <p:spTgt spid="5"/>
                                        </p:tgtEl>
                                        <p:attrNameLst>
                                          <p:attrName>ppt_h</p:attrName>
                                        </p:attrNameLst>
                                      </p:cBhvr>
                                      <p:tavLst>
                                        <p:tav tm="0">
                                          <p:val>
                                            <p:fltVal val="0"/>
                                          </p:val>
                                        </p:tav>
                                        <p:tav tm="100000">
                                          <p:val>
                                            <p:strVal val="#ppt_h"/>
                                          </p:val>
                                        </p:tav>
                                      </p:tavLst>
                                    </p:anim>
                                    <p:animEffect transition="in" filter="fade">
                                      <p:cBhvr>
                                        <p:cTn id="9"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dirty="0"/>
          </a:p>
        </p:txBody>
      </p:sp>
      <p:pic>
        <p:nvPicPr>
          <p:cNvPr id="8" name="Picture Placeholder 7"/>
          <p:cNvPicPr>
            <a:picLocks noGrp="1" noChangeAspect="1"/>
          </p:cNvPicPr>
          <p:nvPr>
            <p:ph type="pic" idx="1"/>
          </p:nvPr>
        </p:nvPicPr>
        <p:blipFill>
          <a:blip r:embed="rId2">
            <a:extLst>
              <a:ext uri="{28A0092B-C50C-407E-A947-70E740481C1C}">
                <a14:useLocalDpi xmlns:a14="http://schemas.microsoft.com/office/drawing/2010/main" val="0"/>
              </a:ext>
            </a:extLst>
          </a:blip>
          <a:stretch>
            <a:fillRect/>
          </a:stretch>
        </p:blipFill>
        <p:spPr>
          <a:xfrm>
            <a:off x="2651760" y="660400"/>
            <a:ext cx="6380480" cy="4195655"/>
          </a:xfrm>
          <a:prstGeom prst="rect">
            <a:avLst/>
          </a:prstGeom>
          <a:noFill/>
          <a:ln>
            <a:noFill/>
          </a:ln>
        </p:spPr>
      </p:pic>
      <p:sp>
        <p:nvSpPr>
          <p:cNvPr id="4" name="Text Placeholder 3"/>
          <p:cNvSpPr>
            <a:spLocks noGrp="1"/>
          </p:cNvSpPr>
          <p:nvPr>
            <p:ph type="body" sz="half" idx="2"/>
          </p:nvPr>
        </p:nvSpPr>
        <p:spPr/>
        <p:txBody>
          <a:bodyPr/>
          <a:lstStyle/>
          <a:p>
            <a:r>
              <a:rPr lang="en-US" dirty="0" smtClean="0"/>
              <a:t>Customer vise Revenue</a:t>
            </a:r>
            <a:endParaRPr lang="en-US" dirty="0"/>
          </a:p>
        </p:txBody>
      </p:sp>
    </p:spTree>
    <p:extLst>
      <p:ext uri="{BB962C8B-B14F-4D97-AF65-F5344CB8AC3E}">
        <p14:creationId xmlns:p14="http://schemas.microsoft.com/office/powerpoint/2010/main" val="3305055540"/>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dirty="0"/>
          </a:p>
        </p:txBody>
      </p:sp>
      <p:pic>
        <p:nvPicPr>
          <p:cNvPr id="5" name="Picture Placeholder 4"/>
          <p:cNvPicPr>
            <a:picLocks noGrp="1" noChangeAspect="1"/>
          </p:cNvPicPr>
          <p:nvPr>
            <p:ph type="pic" idx="1"/>
          </p:nvPr>
        </p:nvPicPr>
        <p:blipFill>
          <a:blip r:embed="rId2">
            <a:extLst>
              <a:ext uri="{28A0092B-C50C-407E-A947-70E740481C1C}">
                <a14:useLocalDpi xmlns:a14="http://schemas.microsoft.com/office/drawing/2010/main" val="0"/>
              </a:ext>
            </a:extLst>
          </a:blip>
          <a:stretch>
            <a:fillRect/>
          </a:stretch>
        </p:blipFill>
        <p:spPr>
          <a:xfrm>
            <a:off x="1706880" y="1274903"/>
            <a:ext cx="8575039" cy="3257143"/>
          </a:xfrm>
          <a:prstGeom prst="rect">
            <a:avLst/>
          </a:prstGeom>
          <a:noFill/>
          <a:ln>
            <a:noFill/>
          </a:ln>
        </p:spPr>
      </p:pic>
      <p:sp>
        <p:nvSpPr>
          <p:cNvPr id="4" name="Text Placeholder 3"/>
          <p:cNvSpPr>
            <a:spLocks noGrp="1"/>
          </p:cNvSpPr>
          <p:nvPr>
            <p:ph type="body" sz="half" idx="2"/>
          </p:nvPr>
        </p:nvSpPr>
        <p:spPr/>
        <p:txBody>
          <a:bodyPr/>
          <a:lstStyle/>
          <a:p>
            <a:r>
              <a:rPr lang="en-US" dirty="0" smtClean="0"/>
              <a:t>State vise Revenue</a:t>
            </a:r>
            <a:endParaRPr lang="en-US" dirty="0"/>
          </a:p>
        </p:txBody>
      </p:sp>
    </p:spTree>
    <p:extLst>
      <p:ext uri="{BB962C8B-B14F-4D97-AF65-F5344CB8AC3E}">
        <p14:creationId xmlns:p14="http://schemas.microsoft.com/office/powerpoint/2010/main" val="257520035"/>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Feature Engineering</a:t>
            </a:r>
            <a:endParaRPr lang="en-US" dirty="0"/>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3333750" y="2787650"/>
            <a:ext cx="5524500" cy="2857500"/>
          </a:xfrm>
          <a:effectLst>
            <a:glow rad="127000">
              <a:schemeClr val="accent1">
                <a:alpha val="0"/>
              </a:schemeClr>
            </a:glow>
          </a:effectLst>
        </p:spPr>
      </p:pic>
    </p:spTree>
    <p:extLst>
      <p:ext uri="{BB962C8B-B14F-4D97-AF65-F5344CB8AC3E}">
        <p14:creationId xmlns:p14="http://schemas.microsoft.com/office/powerpoint/2010/main" val="49899692"/>
      </p:ext>
    </p:extLst>
  </p:cSld>
  <p:clrMapOvr>
    <a:masterClrMapping/>
  </p:clrMapOvr>
  <mc:AlternateContent xmlns:mc="http://schemas.openxmlformats.org/markup-compatibility/2006" xmlns:p14="http://schemas.microsoft.com/office/powerpoint/2010/main">
    <mc:Choice Requires="p14">
      <p:transition spd="slow">
        <p14:flash/>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6"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down)">
                                      <p:cBhvr>
                                        <p:cTn id="7" dur="580">
                                          <p:stCondLst>
                                            <p:cond delay="0"/>
                                          </p:stCondLst>
                                        </p:cTn>
                                        <p:tgtEl>
                                          <p:spTgt spid="4"/>
                                        </p:tgtEl>
                                      </p:cBhvr>
                                    </p:animEffect>
                                    <p:anim calcmode="lin" valueType="num">
                                      <p:cBhvr>
                                        <p:cTn id="8" dur="1822" tmFilter="0,0; 0.14,0.36; 0.43,0.73; 0.71,0.91; 1.0,1.0">
                                          <p:stCondLst>
                                            <p:cond delay="0"/>
                                          </p:stCondLst>
                                        </p:cTn>
                                        <p:tgtEl>
                                          <p:spTgt spid="4"/>
                                        </p:tgtEl>
                                        <p:attrNameLst>
                                          <p:attrName>ppt_x</p:attrName>
                                        </p:attrNameLst>
                                      </p:cBhvr>
                                      <p:tavLst>
                                        <p:tav tm="0">
                                          <p:val>
                                            <p:strVal val="#ppt_x-0.25"/>
                                          </p:val>
                                        </p:tav>
                                        <p:tav tm="100000">
                                          <p:val>
                                            <p:strVal val="#ppt_x"/>
                                          </p:val>
                                        </p:tav>
                                      </p:tavLst>
                                    </p:anim>
                                    <p:anim calcmode="lin" valueType="num">
                                      <p:cBhvr>
                                        <p:cTn id="9" dur="664" tmFilter="0.0,0.0; 0.25,0.07; 0.50,0.2; 0.75,0.467; 1.0,1.0">
                                          <p:stCondLst>
                                            <p:cond delay="0"/>
                                          </p:stCondLst>
                                        </p:cTn>
                                        <p:tgtEl>
                                          <p:spTgt spid="4"/>
                                        </p:tgtEl>
                                        <p:attrNameLst>
                                          <p:attrName>ppt_y</p:attrName>
                                        </p:attrNameLst>
                                      </p:cBhvr>
                                      <p:tavLst>
                                        <p:tav tm="0" fmla="#ppt_y-sin(pi*$)/3">
                                          <p:val>
                                            <p:fltVal val="0.5"/>
                                          </p:val>
                                        </p:tav>
                                        <p:tav tm="100000">
                                          <p:val>
                                            <p:fltVal val="1"/>
                                          </p:val>
                                        </p:tav>
                                      </p:tavLst>
                                    </p:anim>
                                    <p:anim calcmode="lin" valueType="num">
                                      <p:cBhvr>
                                        <p:cTn id="10" dur="664" tmFilter="0, 0; 0.125,0.2665; 0.25,0.4; 0.375,0.465; 0.5,0.5;  0.625,0.535; 0.75,0.6; 0.875,0.7335; 1,1">
                                          <p:stCondLst>
                                            <p:cond delay="664"/>
                                          </p:stCondLst>
                                        </p:cTn>
                                        <p:tgtEl>
                                          <p:spTgt spid="4"/>
                                        </p:tgtEl>
                                        <p:attrNameLst>
                                          <p:attrName>ppt_y</p:attrName>
                                        </p:attrNameLst>
                                      </p:cBhvr>
                                      <p:tavLst>
                                        <p:tav tm="0" fmla="#ppt_y-sin(pi*$)/9">
                                          <p:val>
                                            <p:fltVal val="0"/>
                                          </p:val>
                                        </p:tav>
                                        <p:tav tm="100000">
                                          <p:val>
                                            <p:fltVal val="1"/>
                                          </p:val>
                                        </p:tav>
                                      </p:tavLst>
                                    </p:anim>
                                    <p:anim calcmode="lin" valueType="num">
                                      <p:cBhvr>
                                        <p:cTn id="11" dur="332" tmFilter="0, 0; 0.125,0.2665; 0.25,0.4; 0.375,0.465; 0.5,0.5;  0.625,0.535; 0.75,0.6; 0.875,0.7335; 1,1">
                                          <p:stCondLst>
                                            <p:cond delay="1324"/>
                                          </p:stCondLst>
                                        </p:cTn>
                                        <p:tgtEl>
                                          <p:spTgt spid="4"/>
                                        </p:tgtEl>
                                        <p:attrNameLst>
                                          <p:attrName>ppt_y</p:attrName>
                                        </p:attrNameLst>
                                      </p:cBhvr>
                                      <p:tavLst>
                                        <p:tav tm="0" fmla="#ppt_y-sin(pi*$)/27">
                                          <p:val>
                                            <p:fltVal val="0"/>
                                          </p:val>
                                        </p:tav>
                                        <p:tav tm="100000">
                                          <p:val>
                                            <p:fltVal val="1"/>
                                          </p:val>
                                        </p:tav>
                                      </p:tavLst>
                                    </p:anim>
                                    <p:anim calcmode="lin" valueType="num">
                                      <p:cBhvr>
                                        <p:cTn id="12" dur="164" tmFilter="0, 0; 0.125,0.2665; 0.25,0.4; 0.375,0.465; 0.5,0.5;  0.625,0.535; 0.75,0.6; 0.875,0.7335; 1,1">
                                          <p:stCondLst>
                                            <p:cond delay="1656"/>
                                          </p:stCondLst>
                                        </p:cTn>
                                        <p:tgtEl>
                                          <p:spTgt spid="4"/>
                                        </p:tgtEl>
                                        <p:attrNameLst>
                                          <p:attrName>ppt_y</p:attrName>
                                        </p:attrNameLst>
                                      </p:cBhvr>
                                      <p:tavLst>
                                        <p:tav tm="0" fmla="#ppt_y-sin(pi*$)/81">
                                          <p:val>
                                            <p:fltVal val="0"/>
                                          </p:val>
                                        </p:tav>
                                        <p:tav tm="100000">
                                          <p:val>
                                            <p:fltVal val="1"/>
                                          </p:val>
                                        </p:tav>
                                      </p:tavLst>
                                    </p:anim>
                                    <p:animScale>
                                      <p:cBhvr>
                                        <p:cTn id="13" dur="26">
                                          <p:stCondLst>
                                            <p:cond delay="650"/>
                                          </p:stCondLst>
                                        </p:cTn>
                                        <p:tgtEl>
                                          <p:spTgt spid="4"/>
                                        </p:tgtEl>
                                      </p:cBhvr>
                                      <p:to x="100000" y="60000"/>
                                    </p:animScale>
                                    <p:animScale>
                                      <p:cBhvr>
                                        <p:cTn id="14" dur="166" decel="50000">
                                          <p:stCondLst>
                                            <p:cond delay="676"/>
                                          </p:stCondLst>
                                        </p:cTn>
                                        <p:tgtEl>
                                          <p:spTgt spid="4"/>
                                        </p:tgtEl>
                                      </p:cBhvr>
                                      <p:to x="100000" y="100000"/>
                                    </p:animScale>
                                    <p:animScale>
                                      <p:cBhvr>
                                        <p:cTn id="15" dur="26">
                                          <p:stCondLst>
                                            <p:cond delay="1312"/>
                                          </p:stCondLst>
                                        </p:cTn>
                                        <p:tgtEl>
                                          <p:spTgt spid="4"/>
                                        </p:tgtEl>
                                      </p:cBhvr>
                                      <p:to x="100000" y="80000"/>
                                    </p:animScale>
                                    <p:animScale>
                                      <p:cBhvr>
                                        <p:cTn id="16" dur="166" decel="50000">
                                          <p:stCondLst>
                                            <p:cond delay="1338"/>
                                          </p:stCondLst>
                                        </p:cTn>
                                        <p:tgtEl>
                                          <p:spTgt spid="4"/>
                                        </p:tgtEl>
                                      </p:cBhvr>
                                      <p:to x="100000" y="100000"/>
                                    </p:animScale>
                                    <p:animScale>
                                      <p:cBhvr>
                                        <p:cTn id="17" dur="26">
                                          <p:stCondLst>
                                            <p:cond delay="1642"/>
                                          </p:stCondLst>
                                        </p:cTn>
                                        <p:tgtEl>
                                          <p:spTgt spid="4"/>
                                        </p:tgtEl>
                                      </p:cBhvr>
                                      <p:to x="100000" y="90000"/>
                                    </p:animScale>
                                    <p:animScale>
                                      <p:cBhvr>
                                        <p:cTn id="18" dur="166" decel="50000">
                                          <p:stCondLst>
                                            <p:cond delay="1668"/>
                                          </p:stCondLst>
                                        </p:cTn>
                                        <p:tgtEl>
                                          <p:spTgt spid="4"/>
                                        </p:tgtEl>
                                      </p:cBhvr>
                                      <p:to x="100000" y="100000"/>
                                    </p:animScale>
                                    <p:animScale>
                                      <p:cBhvr>
                                        <p:cTn id="19" dur="26">
                                          <p:stCondLst>
                                            <p:cond delay="1808"/>
                                          </p:stCondLst>
                                        </p:cTn>
                                        <p:tgtEl>
                                          <p:spTgt spid="4"/>
                                        </p:tgtEl>
                                      </p:cBhvr>
                                      <p:to x="100000" y="95000"/>
                                    </p:animScale>
                                    <p:animScale>
                                      <p:cBhvr>
                                        <p:cTn id="20" dur="166" decel="50000">
                                          <p:stCondLst>
                                            <p:cond delay="1834"/>
                                          </p:stCondLst>
                                        </p:cTn>
                                        <p:tgtEl>
                                          <p:spTgt spid="4"/>
                                        </p:tgtEl>
                                      </p:cBhvr>
                                      <p:to x="100000" y="10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Feature Generation</a:t>
            </a:r>
            <a:endParaRPr lang="en-US" dirty="0"/>
          </a:p>
        </p:txBody>
      </p:sp>
      <p:sp>
        <p:nvSpPr>
          <p:cNvPr id="3" name="Content Placeholder 2"/>
          <p:cNvSpPr>
            <a:spLocks noGrp="1"/>
          </p:cNvSpPr>
          <p:nvPr>
            <p:ph idx="1"/>
          </p:nvPr>
        </p:nvSpPr>
        <p:spPr>
          <a:xfrm>
            <a:off x="1295400" y="2556932"/>
            <a:ext cx="9842499" cy="3318936"/>
          </a:xfrm>
        </p:spPr>
        <p:txBody>
          <a:bodyPr>
            <a:normAutofit fontScale="77500" lnSpcReduction="20000"/>
          </a:bodyPr>
          <a:lstStyle/>
          <a:p>
            <a:r>
              <a:rPr lang="en-US" dirty="0" err="1"/>
              <a:t>Call.Date.Time</a:t>
            </a:r>
            <a:r>
              <a:rPr lang="en-US" dirty="0"/>
              <a:t> = </a:t>
            </a:r>
            <a:r>
              <a:rPr lang="en-US" dirty="0" err="1" smtClean="0"/>
              <a:t>Call.Date</a:t>
            </a:r>
            <a:r>
              <a:rPr lang="en-US" dirty="0" smtClean="0"/>
              <a:t> </a:t>
            </a:r>
            <a:r>
              <a:rPr lang="en-US" dirty="0"/>
              <a:t>+ </a:t>
            </a:r>
            <a:r>
              <a:rPr lang="en-US" dirty="0" err="1" smtClean="0"/>
              <a:t>Call.Time</a:t>
            </a:r>
            <a:r>
              <a:rPr lang="en-US" dirty="0"/>
              <a:t>  (</a:t>
            </a:r>
            <a:r>
              <a:rPr lang="en-US" dirty="0" err="1" smtClean="0"/>
              <a:t>POSIXct</a:t>
            </a:r>
            <a:r>
              <a:rPr lang="en-US" dirty="0" smtClean="0"/>
              <a:t> Format)</a:t>
            </a:r>
          </a:p>
          <a:p>
            <a:r>
              <a:rPr lang="en-US" dirty="0" err="1"/>
              <a:t>Dispatch.Date.Time</a:t>
            </a:r>
            <a:r>
              <a:rPr lang="en-US" dirty="0"/>
              <a:t> = </a:t>
            </a:r>
            <a:r>
              <a:rPr lang="en-US" dirty="0" err="1" smtClean="0"/>
              <a:t>Dispatch.Date</a:t>
            </a:r>
            <a:r>
              <a:rPr lang="en-US" dirty="0" smtClean="0"/>
              <a:t> </a:t>
            </a:r>
            <a:r>
              <a:rPr lang="en-US" dirty="0"/>
              <a:t>+ </a:t>
            </a:r>
            <a:r>
              <a:rPr lang="en-US" dirty="0" err="1" smtClean="0"/>
              <a:t>Dispatch.Time</a:t>
            </a:r>
            <a:r>
              <a:rPr lang="en-US" dirty="0" smtClean="0"/>
              <a:t> </a:t>
            </a:r>
            <a:r>
              <a:rPr lang="en-US" dirty="0"/>
              <a:t>(</a:t>
            </a:r>
            <a:r>
              <a:rPr lang="en-US" dirty="0" err="1"/>
              <a:t>POSIXct</a:t>
            </a:r>
            <a:r>
              <a:rPr lang="en-US" dirty="0"/>
              <a:t> Format)</a:t>
            </a:r>
          </a:p>
          <a:p>
            <a:r>
              <a:rPr lang="en-US" dirty="0" err="1"/>
              <a:t>Schedule.Date.Time</a:t>
            </a:r>
            <a:r>
              <a:rPr lang="en-US" dirty="0"/>
              <a:t> = </a:t>
            </a:r>
            <a:r>
              <a:rPr lang="en-US" dirty="0" err="1" smtClean="0"/>
              <a:t>Schedule.Date</a:t>
            </a:r>
            <a:r>
              <a:rPr lang="en-US" dirty="0" smtClean="0"/>
              <a:t> </a:t>
            </a:r>
            <a:r>
              <a:rPr lang="en-US" dirty="0"/>
              <a:t>+ </a:t>
            </a:r>
            <a:r>
              <a:rPr lang="en-US" dirty="0" err="1" smtClean="0"/>
              <a:t>Schedule.Time</a:t>
            </a:r>
            <a:r>
              <a:rPr lang="en-US" dirty="0" smtClean="0"/>
              <a:t> </a:t>
            </a:r>
            <a:r>
              <a:rPr lang="en-US" dirty="0"/>
              <a:t>(</a:t>
            </a:r>
            <a:r>
              <a:rPr lang="en-US" dirty="0" err="1"/>
              <a:t>POSIXct</a:t>
            </a:r>
            <a:r>
              <a:rPr lang="en-US" dirty="0"/>
              <a:t> Format</a:t>
            </a:r>
            <a:r>
              <a:rPr lang="en-US" dirty="0" smtClean="0"/>
              <a:t>)</a:t>
            </a:r>
          </a:p>
          <a:p>
            <a:r>
              <a:rPr lang="en-US" dirty="0" err="1" smtClean="0"/>
              <a:t>Schedule.Dispatch.Diff</a:t>
            </a:r>
            <a:r>
              <a:rPr lang="en-US" dirty="0" smtClean="0"/>
              <a:t> </a:t>
            </a:r>
            <a:r>
              <a:rPr lang="en-US" dirty="0"/>
              <a:t>= </a:t>
            </a:r>
            <a:r>
              <a:rPr lang="en-US" dirty="0" err="1" smtClean="0"/>
              <a:t>Dispatch.Date.Time</a:t>
            </a:r>
            <a:r>
              <a:rPr lang="en-US" dirty="0" smtClean="0"/>
              <a:t> </a:t>
            </a:r>
            <a:r>
              <a:rPr lang="en-US" dirty="0"/>
              <a:t>- </a:t>
            </a:r>
            <a:r>
              <a:rPr lang="en-US" dirty="0" err="1"/>
              <a:t>S</a:t>
            </a:r>
            <a:r>
              <a:rPr lang="en-US" dirty="0" err="1" smtClean="0"/>
              <a:t>chedule.Date.Time</a:t>
            </a:r>
            <a:r>
              <a:rPr lang="en-US" dirty="0" smtClean="0"/>
              <a:t> (Numeric)</a:t>
            </a:r>
          </a:p>
          <a:p>
            <a:r>
              <a:rPr lang="en-US" dirty="0" err="1" smtClean="0"/>
              <a:t>Dispatch.Call.Diff</a:t>
            </a:r>
            <a:r>
              <a:rPr lang="en-US" dirty="0" smtClean="0"/>
              <a:t> </a:t>
            </a:r>
            <a:r>
              <a:rPr lang="en-US" dirty="0"/>
              <a:t>= </a:t>
            </a:r>
            <a:r>
              <a:rPr lang="en-US" dirty="0" err="1" smtClean="0"/>
              <a:t>Dispatch.Date.Time</a:t>
            </a:r>
            <a:r>
              <a:rPr lang="en-US" dirty="0" smtClean="0"/>
              <a:t> - </a:t>
            </a:r>
            <a:r>
              <a:rPr lang="en-US" dirty="0" err="1" smtClean="0"/>
              <a:t>Call.Date.Time</a:t>
            </a:r>
            <a:r>
              <a:rPr lang="en-US" dirty="0"/>
              <a:t> </a:t>
            </a:r>
            <a:r>
              <a:rPr lang="en-US" dirty="0" smtClean="0"/>
              <a:t>(Numeric)</a:t>
            </a:r>
          </a:p>
          <a:p>
            <a:r>
              <a:rPr lang="en-US" dirty="0" err="1" smtClean="0"/>
              <a:t>Schedule.Call.Diff</a:t>
            </a:r>
            <a:r>
              <a:rPr lang="en-US" dirty="0" smtClean="0"/>
              <a:t> </a:t>
            </a:r>
            <a:r>
              <a:rPr lang="en-US" dirty="0"/>
              <a:t>= </a:t>
            </a:r>
            <a:r>
              <a:rPr lang="en-US" dirty="0" err="1" smtClean="0"/>
              <a:t>Schedule.Date.Time</a:t>
            </a:r>
            <a:r>
              <a:rPr lang="en-US" dirty="0" smtClean="0"/>
              <a:t> </a:t>
            </a:r>
            <a:r>
              <a:rPr lang="en-US" dirty="0"/>
              <a:t>- </a:t>
            </a:r>
            <a:r>
              <a:rPr lang="en-US" dirty="0" err="1" smtClean="0"/>
              <a:t>Call.Date.Time</a:t>
            </a:r>
            <a:r>
              <a:rPr lang="en-US" dirty="0"/>
              <a:t> </a:t>
            </a:r>
            <a:r>
              <a:rPr lang="en-US" dirty="0" smtClean="0"/>
              <a:t>(Numeric)</a:t>
            </a:r>
            <a:endParaRPr lang="en-US" dirty="0"/>
          </a:p>
          <a:p>
            <a:pPr marL="0" indent="0">
              <a:buNone/>
            </a:pPr>
            <a:endParaRPr lang="en-US" dirty="0" smtClean="0"/>
          </a:p>
          <a:p>
            <a:endParaRPr lang="en-US" dirty="0"/>
          </a:p>
          <a:p>
            <a:pPr marL="0" indent="0">
              <a:buNone/>
            </a:pPr>
            <a:r>
              <a:rPr lang="en-US" dirty="0" smtClean="0"/>
              <a:t>  </a:t>
            </a:r>
            <a:endParaRPr lang="en-US" dirty="0"/>
          </a:p>
        </p:txBody>
      </p:sp>
    </p:spTree>
    <p:extLst>
      <p:ext uri="{BB962C8B-B14F-4D97-AF65-F5344CB8AC3E}">
        <p14:creationId xmlns:p14="http://schemas.microsoft.com/office/powerpoint/2010/main" val="25879741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3">
                                            <p:txEl>
                                              <p:pRg st="1" end="1"/>
                                            </p:txEl>
                                          </p:spTgt>
                                        </p:tgtEl>
                                        <p:attrNameLst>
                                          <p:attrName>style.visibility</p:attrName>
                                        </p:attrNameLst>
                                      </p:cBhvr>
                                      <p:to>
                                        <p:strVal val="visible"/>
                                      </p:to>
                                    </p:set>
                                    <p:anim calcmode="lin" valueType="num">
                                      <p:cBhvr additive="base">
                                        <p:cTn id="13"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3">
                                            <p:txEl>
                                              <p:pRg st="2" end="2"/>
                                            </p:txEl>
                                          </p:spTgt>
                                        </p:tgtEl>
                                        <p:attrNameLst>
                                          <p:attrName>style.visibility</p:attrName>
                                        </p:attrNameLst>
                                      </p:cBhvr>
                                      <p:to>
                                        <p:strVal val="visible"/>
                                      </p:to>
                                    </p:set>
                                    <p:anim calcmode="lin" valueType="num">
                                      <p:cBhvr additive="base">
                                        <p:cTn id="19"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nodeType="clickEffect">
                                  <p:stCondLst>
                                    <p:cond delay="0"/>
                                  </p:stCondLst>
                                  <p:childTnLst>
                                    <p:set>
                                      <p:cBhvr>
                                        <p:cTn id="24" dur="1" fill="hold">
                                          <p:stCondLst>
                                            <p:cond delay="0"/>
                                          </p:stCondLst>
                                        </p:cTn>
                                        <p:tgtEl>
                                          <p:spTgt spid="3">
                                            <p:txEl>
                                              <p:pRg st="3" end="3"/>
                                            </p:txEl>
                                          </p:spTgt>
                                        </p:tgtEl>
                                        <p:attrNameLst>
                                          <p:attrName>style.visibility</p:attrName>
                                        </p:attrNameLst>
                                      </p:cBhvr>
                                      <p:to>
                                        <p:strVal val="visible"/>
                                      </p:to>
                                    </p:set>
                                    <p:anim calcmode="lin" valueType="num">
                                      <p:cBhvr additive="base">
                                        <p:cTn id="25" dur="500" fill="hold"/>
                                        <p:tgtEl>
                                          <p:spTgt spid="3">
                                            <p:txEl>
                                              <p:pRg st="3" end="3"/>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3">
                                            <p:txEl>
                                              <p:pRg st="3" end="3"/>
                                            </p:txEl>
                                          </p:spTgt>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nodeType="clickEffect">
                                  <p:stCondLst>
                                    <p:cond delay="0"/>
                                  </p:stCondLst>
                                  <p:childTnLst>
                                    <p:set>
                                      <p:cBhvr>
                                        <p:cTn id="30" dur="1" fill="hold">
                                          <p:stCondLst>
                                            <p:cond delay="0"/>
                                          </p:stCondLst>
                                        </p:cTn>
                                        <p:tgtEl>
                                          <p:spTgt spid="3">
                                            <p:txEl>
                                              <p:pRg st="4" end="4"/>
                                            </p:txEl>
                                          </p:spTgt>
                                        </p:tgtEl>
                                        <p:attrNameLst>
                                          <p:attrName>style.visibility</p:attrName>
                                        </p:attrNameLst>
                                      </p:cBhvr>
                                      <p:to>
                                        <p:strVal val="visible"/>
                                      </p:to>
                                    </p:set>
                                    <p:anim calcmode="lin" valueType="num">
                                      <p:cBhvr additive="base">
                                        <p:cTn id="31" dur="500" fill="hold"/>
                                        <p:tgtEl>
                                          <p:spTgt spid="3">
                                            <p:txEl>
                                              <p:pRg st="4" end="4"/>
                                            </p:txEl>
                                          </p:spTgt>
                                        </p:tgtEl>
                                        <p:attrNameLst>
                                          <p:attrName>ppt_x</p:attrName>
                                        </p:attrNameLst>
                                      </p:cBhvr>
                                      <p:tavLst>
                                        <p:tav tm="0">
                                          <p:val>
                                            <p:strVal val="#ppt_x"/>
                                          </p:val>
                                        </p:tav>
                                        <p:tav tm="100000">
                                          <p:val>
                                            <p:strVal val="#ppt_x"/>
                                          </p:val>
                                        </p:tav>
                                      </p:tavLst>
                                    </p:anim>
                                    <p:anim calcmode="lin" valueType="num">
                                      <p:cBhvr additive="base">
                                        <p:cTn id="32" dur="500" fill="hold"/>
                                        <p:tgtEl>
                                          <p:spTgt spid="3">
                                            <p:txEl>
                                              <p:pRg st="4" end="4"/>
                                            </p:txEl>
                                          </p:spTgt>
                                        </p:tgtEl>
                                        <p:attrNameLst>
                                          <p:attrName>ppt_y</p:attrName>
                                        </p:attrNameLst>
                                      </p:cBhvr>
                                      <p:tavLst>
                                        <p:tav tm="0">
                                          <p:val>
                                            <p:strVal val="1+#ppt_h/2"/>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2" presetClass="entr" presetSubtype="4" fill="hold" nodeType="clickEffect">
                                  <p:stCondLst>
                                    <p:cond delay="0"/>
                                  </p:stCondLst>
                                  <p:childTnLst>
                                    <p:set>
                                      <p:cBhvr>
                                        <p:cTn id="36" dur="1" fill="hold">
                                          <p:stCondLst>
                                            <p:cond delay="0"/>
                                          </p:stCondLst>
                                        </p:cTn>
                                        <p:tgtEl>
                                          <p:spTgt spid="3">
                                            <p:txEl>
                                              <p:pRg st="5" end="5"/>
                                            </p:txEl>
                                          </p:spTgt>
                                        </p:tgtEl>
                                        <p:attrNameLst>
                                          <p:attrName>style.visibility</p:attrName>
                                        </p:attrNameLst>
                                      </p:cBhvr>
                                      <p:to>
                                        <p:strVal val="visible"/>
                                      </p:to>
                                    </p:set>
                                    <p:anim calcmode="lin" valueType="num">
                                      <p:cBhvr additive="base">
                                        <p:cTn id="37" dur="500" fill="hold"/>
                                        <p:tgtEl>
                                          <p:spTgt spid="3">
                                            <p:txEl>
                                              <p:pRg st="5" end="5"/>
                                            </p:txEl>
                                          </p:spTgt>
                                        </p:tgtEl>
                                        <p:attrNameLst>
                                          <p:attrName>ppt_x</p:attrName>
                                        </p:attrNameLst>
                                      </p:cBhvr>
                                      <p:tavLst>
                                        <p:tav tm="0">
                                          <p:val>
                                            <p:strVal val="#ppt_x"/>
                                          </p:val>
                                        </p:tav>
                                        <p:tav tm="100000">
                                          <p:val>
                                            <p:strVal val="#ppt_x"/>
                                          </p:val>
                                        </p:tav>
                                      </p:tavLst>
                                    </p:anim>
                                    <p:anim calcmode="lin" valueType="num">
                                      <p:cBhvr additive="base">
                                        <p:cTn id="38" dur="500" fill="hold"/>
                                        <p:tgtEl>
                                          <p:spTgt spid="3">
                                            <p:txEl>
                                              <p:pRg st="5" end="5"/>
                                            </p:txEl>
                                          </p:spTgt>
                                        </p:tgtEl>
                                        <p:attrNameLst>
                                          <p:attrName>ppt_y</p:attrName>
                                        </p:attrNameLst>
                                      </p:cBhvr>
                                      <p:tavLst>
                                        <p:tav tm="0">
                                          <p:val>
                                            <p:strVal val="1+#ppt_h/2"/>
                                          </p:val>
                                        </p:tav>
                                        <p:tav tm="100000">
                                          <p:val>
                                            <p:strVal val="#ppt_y"/>
                                          </p:val>
                                        </p:tav>
                                      </p:tavLst>
                                    </p:anim>
                                  </p:childTnLst>
                                </p:cTn>
                              </p:par>
                            </p:childTnLst>
                          </p:cTn>
                        </p:par>
                      </p:childTnLst>
                    </p:cTn>
                  </p:par>
                  <p:par>
                    <p:cTn id="39" fill="hold">
                      <p:stCondLst>
                        <p:cond delay="indefinite"/>
                      </p:stCondLst>
                      <p:childTnLst>
                        <p:par>
                          <p:cTn id="40" fill="hold">
                            <p:stCondLst>
                              <p:cond delay="0"/>
                            </p:stCondLst>
                            <p:childTnLst>
                              <p:par>
                                <p:cTn id="41" presetID="2" presetClass="entr" presetSubtype="4" fill="hold" nodeType="clickEffect">
                                  <p:stCondLst>
                                    <p:cond delay="0"/>
                                  </p:stCondLst>
                                  <p:childTnLst>
                                    <p:set>
                                      <p:cBhvr>
                                        <p:cTn id="42" dur="1" fill="hold">
                                          <p:stCondLst>
                                            <p:cond delay="0"/>
                                          </p:stCondLst>
                                        </p:cTn>
                                        <p:tgtEl>
                                          <p:spTgt spid="3">
                                            <p:txEl>
                                              <p:pRg st="8" end="8"/>
                                            </p:txEl>
                                          </p:spTgt>
                                        </p:tgtEl>
                                        <p:attrNameLst>
                                          <p:attrName>style.visibility</p:attrName>
                                        </p:attrNameLst>
                                      </p:cBhvr>
                                      <p:to>
                                        <p:strVal val="visible"/>
                                      </p:to>
                                    </p:set>
                                    <p:anim calcmode="lin" valueType="num">
                                      <p:cBhvr additive="base">
                                        <p:cTn id="43" dur="500" fill="hold"/>
                                        <p:tgtEl>
                                          <p:spTgt spid="3">
                                            <p:txEl>
                                              <p:pRg st="8" end="8"/>
                                            </p:txEl>
                                          </p:spTgt>
                                        </p:tgtEl>
                                        <p:attrNameLst>
                                          <p:attrName>ppt_x</p:attrName>
                                        </p:attrNameLst>
                                      </p:cBhvr>
                                      <p:tavLst>
                                        <p:tav tm="0">
                                          <p:val>
                                            <p:strVal val="#ppt_x"/>
                                          </p:val>
                                        </p:tav>
                                        <p:tav tm="100000">
                                          <p:val>
                                            <p:strVal val="#ppt_x"/>
                                          </p:val>
                                        </p:tav>
                                      </p:tavLst>
                                    </p:anim>
                                    <p:anim calcmode="lin" valueType="num">
                                      <p:cBhvr additive="base">
                                        <p:cTn id="44" dur="500" fill="hold"/>
                                        <p:tgtEl>
                                          <p:spTgt spid="3">
                                            <p:txEl>
                                              <p:pRg st="8" end="8"/>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Feature Generation Continued</a:t>
            </a:r>
            <a:endParaRPr lang="en-US" dirty="0"/>
          </a:p>
        </p:txBody>
      </p:sp>
      <p:sp>
        <p:nvSpPr>
          <p:cNvPr id="3" name="Content Placeholder 2"/>
          <p:cNvSpPr>
            <a:spLocks noGrp="1"/>
          </p:cNvSpPr>
          <p:nvPr>
            <p:ph idx="1"/>
          </p:nvPr>
        </p:nvSpPr>
        <p:spPr>
          <a:xfrm>
            <a:off x="1282700" y="2556932"/>
            <a:ext cx="10096499" cy="3318936"/>
          </a:xfrm>
        </p:spPr>
        <p:txBody>
          <a:bodyPr>
            <a:normAutofit fontScale="92500" lnSpcReduction="10000"/>
          </a:bodyPr>
          <a:lstStyle/>
          <a:p>
            <a:r>
              <a:rPr lang="en-US" dirty="0" err="1" smtClean="0"/>
              <a:t>Number.Days.NextCall</a:t>
            </a:r>
            <a:r>
              <a:rPr lang="en-US" dirty="0" smtClean="0"/>
              <a:t>  =  Difference between subsequent call per customer</a:t>
            </a:r>
          </a:p>
          <a:p>
            <a:r>
              <a:rPr lang="en-US" dirty="0" err="1" smtClean="0"/>
              <a:t>Average.Return.Days</a:t>
            </a:r>
            <a:r>
              <a:rPr lang="en-US" dirty="0" smtClean="0"/>
              <a:t> = Mean (</a:t>
            </a:r>
            <a:r>
              <a:rPr lang="en-US" dirty="0" err="1"/>
              <a:t>Number.Days.NextCall</a:t>
            </a:r>
            <a:r>
              <a:rPr lang="en-US" dirty="0"/>
              <a:t> </a:t>
            </a:r>
            <a:r>
              <a:rPr lang="en-US" dirty="0" smtClean="0"/>
              <a:t>) per customer</a:t>
            </a:r>
          </a:p>
          <a:p>
            <a:r>
              <a:rPr lang="en-US" dirty="0" err="1" smtClean="0"/>
              <a:t>Dispatched.Before.Scheduled.Date</a:t>
            </a:r>
            <a:r>
              <a:rPr lang="en-US" dirty="0" smtClean="0"/>
              <a:t> </a:t>
            </a:r>
            <a:r>
              <a:rPr lang="en-US" dirty="0"/>
              <a:t>= </a:t>
            </a:r>
            <a:r>
              <a:rPr lang="en-US" dirty="0" err="1" smtClean="0"/>
              <a:t>Dispatch.Date</a:t>
            </a:r>
            <a:r>
              <a:rPr lang="en-US" dirty="0" smtClean="0"/>
              <a:t> </a:t>
            </a:r>
            <a:r>
              <a:rPr lang="en-US" dirty="0"/>
              <a:t>&lt;= </a:t>
            </a:r>
            <a:r>
              <a:rPr lang="en-US" dirty="0" err="1" smtClean="0"/>
              <a:t>Schedule.Date</a:t>
            </a:r>
            <a:endParaRPr lang="en-US" dirty="0" smtClean="0"/>
          </a:p>
          <a:p>
            <a:r>
              <a:rPr lang="en-US" dirty="0" err="1" smtClean="0"/>
              <a:t>Completed.Before.Scheduled.Date</a:t>
            </a:r>
            <a:r>
              <a:rPr lang="en-US" dirty="0"/>
              <a:t>= </a:t>
            </a:r>
            <a:r>
              <a:rPr lang="en-US" dirty="0" err="1" smtClean="0"/>
              <a:t>Complete.Date</a:t>
            </a:r>
            <a:r>
              <a:rPr lang="en-US" dirty="0" smtClean="0"/>
              <a:t> </a:t>
            </a:r>
            <a:r>
              <a:rPr lang="en-US" dirty="0"/>
              <a:t>&lt;= </a:t>
            </a:r>
            <a:r>
              <a:rPr lang="en-US" dirty="0" err="1" smtClean="0"/>
              <a:t>Schedule.Date</a:t>
            </a:r>
            <a:endParaRPr lang="en-US" dirty="0" smtClean="0"/>
          </a:p>
          <a:p>
            <a:r>
              <a:rPr lang="en-US" dirty="0" err="1" smtClean="0"/>
              <a:t>Service.Complete.Days</a:t>
            </a:r>
            <a:r>
              <a:rPr lang="en-US" dirty="0"/>
              <a:t> = </a:t>
            </a:r>
            <a:r>
              <a:rPr lang="en-US" dirty="0" err="1" smtClean="0"/>
              <a:t>Complete.Date</a:t>
            </a:r>
            <a:r>
              <a:rPr lang="en-US" dirty="0"/>
              <a:t> - </a:t>
            </a:r>
            <a:r>
              <a:rPr lang="en-US" dirty="0" err="1" smtClean="0"/>
              <a:t>Call.Date</a:t>
            </a:r>
            <a:endParaRPr lang="en-US" dirty="0" smtClean="0"/>
          </a:p>
          <a:p>
            <a:r>
              <a:rPr lang="en-US" dirty="0" err="1" smtClean="0"/>
              <a:t>Completed.Mean.CompletedDays</a:t>
            </a:r>
            <a:r>
              <a:rPr lang="en-US" dirty="0" smtClean="0"/>
              <a:t> =</a:t>
            </a:r>
            <a:r>
              <a:rPr lang="en-US" dirty="0" err="1" smtClean="0"/>
              <a:t>Service.Days</a:t>
            </a:r>
            <a:r>
              <a:rPr lang="en-US" dirty="0" smtClean="0"/>
              <a:t> &gt;mean(</a:t>
            </a:r>
            <a:r>
              <a:rPr lang="en-US" dirty="0" err="1" smtClean="0"/>
              <a:t>Service.Complete.Days</a:t>
            </a:r>
            <a:r>
              <a:rPr lang="en-US" dirty="0" smtClean="0"/>
              <a:t>)</a:t>
            </a:r>
          </a:p>
          <a:p>
            <a:r>
              <a:rPr lang="en-US" dirty="0" smtClean="0"/>
              <a:t>Drop First record of every customer .</a:t>
            </a:r>
          </a:p>
          <a:p>
            <a:endParaRPr lang="en-US" dirty="0"/>
          </a:p>
        </p:txBody>
      </p:sp>
    </p:spTree>
    <p:extLst>
      <p:ext uri="{BB962C8B-B14F-4D97-AF65-F5344CB8AC3E}">
        <p14:creationId xmlns:p14="http://schemas.microsoft.com/office/powerpoint/2010/main" val="238246312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3">
                                            <p:txEl>
                                              <p:pRg st="1" end="1"/>
                                            </p:txEl>
                                          </p:spTgt>
                                        </p:tgtEl>
                                        <p:attrNameLst>
                                          <p:attrName>style.visibility</p:attrName>
                                        </p:attrNameLst>
                                      </p:cBhvr>
                                      <p:to>
                                        <p:strVal val="visible"/>
                                      </p:to>
                                    </p:set>
                                    <p:anim calcmode="lin" valueType="num">
                                      <p:cBhvr additive="base">
                                        <p:cTn id="13"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3">
                                            <p:txEl>
                                              <p:pRg st="2" end="2"/>
                                            </p:txEl>
                                          </p:spTgt>
                                        </p:tgtEl>
                                        <p:attrNameLst>
                                          <p:attrName>style.visibility</p:attrName>
                                        </p:attrNameLst>
                                      </p:cBhvr>
                                      <p:to>
                                        <p:strVal val="visible"/>
                                      </p:to>
                                    </p:set>
                                    <p:anim calcmode="lin" valueType="num">
                                      <p:cBhvr additive="base">
                                        <p:cTn id="19"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nodeType="clickEffect">
                                  <p:stCondLst>
                                    <p:cond delay="0"/>
                                  </p:stCondLst>
                                  <p:childTnLst>
                                    <p:set>
                                      <p:cBhvr>
                                        <p:cTn id="24" dur="1" fill="hold">
                                          <p:stCondLst>
                                            <p:cond delay="0"/>
                                          </p:stCondLst>
                                        </p:cTn>
                                        <p:tgtEl>
                                          <p:spTgt spid="3">
                                            <p:txEl>
                                              <p:pRg st="3" end="3"/>
                                            </p:txEl>
                                          </p:spTgt>
                                        </p:tgtEl>
                                        <p:attrNameLst>
                                          <p:attrName>style.visibility</p:attrName>
                                        </p:attrNameLst>
                                      </p:cBhvr>
                                      <p:to>
                                        <p:strVal val="visible"/>
                                      </p:to>
                                    </p:set>
                                    <p:anim calcmode="lin" valueType="num">
                                      <p:cBhvr additive="base">
                                        <p:cTn id="25" dur="500" fill="hold"/>
                                        <p:tgtEl>
                                          <p:spTgt spid="3">
                                            <p:txEl>
                                              <p:pRg st="3" end="3"/>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3">
                                            <p:txEl>
                                              <p:pRg st="3" end="3"/>
                                            </p:txEl>
                                          </p:spTgt>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nodeType="clickEffect">
                                  <p:stCondLst>
                                    <p:cond delay="0"/>
                                  </p:stCondLst>
                                  <p:childTnLst>
                                    <p:set>
                                      <p:cBhvr>
                                        <p:cTn id="30" dur="1" fill="hold">
                                          <p:stCondLst>
                                            <p:cond delay="0"/>
                                          </p:stCondLst>
                                        </p:cTn>
                                        <p:tgtEl>
                                          <p:spTgt spid="3">
                                            <p:txEl>
                                              <p:pRg st="4" end="4"/>
                                            </p:txEl>
                                          </p:spTgt>
                                        </p:tgtEl>
                                        <p:attrNameLst>
                                          <p:attrName>style.visibility</p:attrName>
                                        </p:attrNameLst>
                                      </p:cBhvr>
                                      <p:to>
                                        <p:strVal val="visible"/>
                                      </p:to>
                                    </p:set>
                                    <p:anim calcmode="lin" valueType="num">
                                      <p:cBhvr additive="base">
                                        <p:cTn id="31" dur="500" fill="hold"/>
                                        <p:tgtEl>
                                          <p:spTgt spid="3">
                                            <p:txEl>
                                              <p:pRg st="4" end="4"/>
                                            </p:txEl>
                                          </p:spTgt>
                                        </p:tgtEl>
                                        <p:attrNameLst>
                                          <p:attrName>ppt_x</p:attrName>
                                        </p:attrNameLst>
                                      </p:cBhvr>
                                      <p:tavLst>
                                        <p:tav tm="0">
                                          <p:val>
                                            <p:strVal val="#ppt_x"/>
                                          </p:val>
                                        </p:tav>
                                        <p:tav tm="100000">
                                          <p:val>
                                            <p:strVal val="#ppt_x"/>
                                          </p:val>
                                        </p:tav>
                                      </p:tavLst>
                                    </p:anim>
                                    <p:anim calcmode="lin" valueType="num">
                                      <p:cBhvr additive="base">
                                        <p:cTn id="32" dur="500" fill="hold"/>
                                        <p:tgtEl>
                                          <p:spTgt spid="3">
                                            <p:txEl>
                                              <p:pRg st="4" end="4"/>
                                            </p:txEl>
                                          </p:spTgt>
                                        </p:tgtEl>
                                        <p:attrNameLst>
                                          <p:attrName>ppt_y</p:attrName>
                                        </p:attrNameLst>
                                      </p:cBhvr>
                                      <p:tavLst>
                                        <p:tav tm="0">
                                          <p:val>
                                            <p:strVal val="1+#ppt_h/2"/>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2" presetClass="entr" presetSubtype="4" fill="hold" nodeType="clickEffect">
                                  <p:stCondLst>
                                    <p:cond delay="0"/>
                                  </p:stCondLst>
                                  <p:childTnLst>
                                    <p:set>
                                      <p:cBhvr>
                                        <p:cTn id="36" dur="1" fill="hold">
                                          <p:stCondLst>
                                            <p:cond delay="0"/>
                                          </p:stCondLst>
                                        </p:cTn>
                                        <p:tgtEl>
                                          <p:spTgt spid="3">
                                            <p:txEl>
                                              <p:pRg st="5" end="5"/>
                                            </p:txEl>
                                          </p:spTgt>
                                        </p:tgtEl>
                                        <p:attrNameLst>
                                          <p:attrName>style.visibility</p:attrName>
                                        </p:attrNameLst>
                                      </p:cBhvr>
                                      <p:to>
                                        <p:strVal val="visible"/>
                                      </p:to>
                                    </p:set>
                                    <p:anim calcmode="lin" valueType="num">
                                      <p:cBhvr additive="base">
                                        <p:cTn id="37" dur="500" fill="hold"/>
                                        <p:tgtEl>
                                          <p:spTgt spid="3">
                                            <p:txEl>
                                              <p:pRg st="5" end="5"/>
                                            </p:txEl>
                                          </p:spTgt>
                                        </p:tgtEl>
                                        <p:attrNameLst>
                                          <p:attrName>ppt_x</p:attrName>
                                        </p:attrNameLst>
                                      </p:cBhvr>
                                      <p:tavLst>
                                        <p:tav tm="0">
                                          <p:val>
                                            <p:strVal val="#ppt_x"/>
                                          </p:val>
                                        </p:tav>
                                        <p:tav tm="100000">
                                          <p:val>
                                            <p:strVal val="#ppt_x"/>
                                          </p:val>
                                        </p:tav>
                                      </p:tavLst>
                                    </p:anim>
                                    <p:anim calcmode="lin" valueType="num">
                                      <p:cBhvr additive="base">
                                        <p:cTn id="38" dur="500" fill="hold"/>
                                        <p:tgtEl>
                                          <p:spTgt spid="3">
                                            <p:txEl>
                                              <p:pRg st="5" end="5"/>
                                            </p:txEl>
                                          </p:spTgt>
                                        </p:tgtEl>
                                        <p:attrNameLst>
                                          <p:attrName>ppt_y</p:attrName>
                                        </p:attrNameLst>
                                      </p:cBhvr>
                                      <p:tavLst>
                                        <p:tav tm="0">
                                          <p:val>
                                            <p:strVal val="1+#ppt_h/2"/>
                                          </p:val>
                                        </p:tav>
                                        <p:tav tm="100000">
                                          <p:val>
                                            <p:strVal val="#ppt_y"/>
                                          </p:val>
                                        </p:tav>
                                      </p:tavLst>
                                    </p:anim>
                                  </p:childTnLst>
                                </p:cTn>
                              </p:par>
                            </p:childTnLst>
                          </p:cTn>
                        </p:par>
                      </p:childTnLst>
                    </p:cTn>
                  </p:par>
                  <p:par>
                    <p:cTn id="39" fill="hold">
                      <p:stCondLst>
                        <p:cond delay="indefinite"/>
                      </p:stCondLst>
                      <p:childTnLst>
                        <p:par>
                          <p:cTn id="40" fill="hold">
                            <p:stCondLst>
                              <p:cond delay="0"/>
                            </p:stCondLst>
                            <p:childTnLst>
                              <p:par>
                                <p:cTn id="41" presetID="2" presetClass="entr" presetSubtype="4" fill="hold" nodeType="clickEffect">
                                  <p:stCondLst>
                                    <p:cond delay="0"/>
                                  </p:stCondLst>
                                  <p:childTnLst>
                                    <p:set>
                                      <p:cBhvr>
                                        <p:cTn id="42" dur="1" fill="hold">
                                          <p:stCondLst>
                                            <p:cond delay="0"/>
                                          </p:stCondLst>
                                        </p:cTn>
                                        <p:tgtEl>
                                          <p:spTgt spid="3">
                                            <p:txEl>
                                              <p:pRg st="6" end="6"/>
                                            </p:txEl>
                                          </p:spTgt>
                                        </p:tgtEl>
                                        <p:attrNameLst>
                                          <p:attrName>style.visibility</p:attrName>
                                        </p:attrNameLst>
                                      </p:cBhvr>
                                      <p:to>
                                        <p:strVal val="visible"/>
                                      </p:to>
                                    </p:set>
                                    <p:anim calcmode="lin" valueType="num">
                                      <p:cBhvr additive="base">
                                        <p:cTn id="43" dur="500" fill="hold"/>
                                        <p:tgtEl>
                                          <p:spTgt spid="3">
                                            <p:txEl>
                                              <p:pRg st="6" end="6"/>
                                            </p:txEl>
                                          </p:spTgt>
                                        </p:tgtEl>
                                        <p:attrNameLst>
                                          <p:attrName>ppt_x</p:attrName>
                                        </p:attrNameLst>
                                      </p:cBhvr>
                                      <p:tavLst>
                                        <p:tav tm="0">
                                          <p:val>
                                            <p:strVal val="#ppt_x"/>
                                          </p:val>
                                        </p:tav>
                                        <p:tav tm="100000">
                                          <p:val>
                                            <p:strVal val="#ppt_x"/>
                                          </p:val>
                                        </p:tav>
                                      </p:tavLst>
                                    </p:anim>
                                    <p:anim calcmode="lin" valueType="num">
                                      <p:cBhvr additive="base">
                                        <p:cTn id="44" dur="500" fill="hold"/>
                                        <p:tgtEl>
                                          <p:spTgt spid="3">
                                            <p:txEl>
                                              <p:pRg st="6" end="6"/>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Churn and Service Codes</a:t>
            </a:r>
            <a:endParaRPr lang="en-US" dirty="0"/>
          </a:p>
        </p:txBody>
      </p:sp>
      <p:sp>
        <p:nvSpPr>
          <p:cNvPr id="3" name="Content Placeholder 2"/>
          <p:cNvSpPr>
            <a:spLocks noGrp="1"/>
          </p:cNvSpPr>
          <p:nvPr>
            <p:ph idx="1"/>
          </p:nvPr>
        </p:nvSpPr>
        <p:spPr>
          <a:xfrm>
            <a:off x="1282700" y="2556932"/>
            <a:ext cx="10096499" cy="3318936"/>
          </a:xfrm>
        </p:spPr>
        <p:txBody>
          <a:bodyPr>
            <a:normAutofit/>
          </a:bodyPr>
          <a:lstStyle/>
          <a:p>
            <a:r>
              <a:rPr lang="en-US" dirty="0" smtClean="0"/>
              <a:t>Churn=</a:t>
            </a:r>
            <a:r>
              <a:rPr lang="en-US" dirty="0" err="1" smtClean="0"/>
              <a:t>Number.Days.NextCall</a:t>
            </a:r>
            <a:r>
              <a:rPr lang="en-US" dirty="0" smtClean="0"/>
              <a:t>&gt;</a:t>
            </a:r>
            <a:r>
              <a:rPr lang="en-US" dirty="0" err="1" smtClean="0"/>
              <a:t>Average.Return.Days</a:t>
            </a:r>
            <a:r>
              <a:rPr lang="en-US" dirty="0" smtClean="0"/>
              <a:t>  OR   </a:t>
            </a:r>
            <a:r>
              <a:rPr lang="en-US" dirty="0" err="1" smtClean="0"/>
              <a:t>Dispatched.Before.Scheduled.Date</a:t>
            </a:r>
            <a:r>
              <a:rPr lang="en-US" dirty="0" smtClean="0"/>
              <a:t> </a:t>
            </a:r>
            <a:r>
              <a:rPr lang="en-US" dirty="0"/>
              <a:t>== </a:t>
            </a:r>
            <a:r>
              <a:rPr lang="en-US" dirty="0" smtClean="0"/>
              <a:t>FALSE   OR </a:t>
            </a:r>
            <a:r>
              <a:rPr lang="en-US" dirty="0" err="1" smtClean="0"/>
              <a:t>Completed.Before.Scheduled.Date</a:t>
            </a:r>
            <a:r>
              <a:rPr lang="en-US" dirty="0" smtClean="0"/>
              <a:t> </a:t>
            </a:r>
            <a:r>
              <a:rPr lang="en-US" dirty="0"/>
              <a:t>== </a:t>
            </a:r>
            <a:r>
              <a:rPr lang="en-US" dirty="0" smtClean="0"/>
              <a:t>FALSE  OR </a:t>
            </a:r>
            <a:r>
              <a:rPr lang="en-US" dirty="0" err="1" smtClean="0"/>
              <a:t>Completed.Within.Mean.CompletedDays</a:t>
            </a:r>
            <a:r>
              <a:rPr lang="en-US" dirty="0" smtClean="0"/>
              <a:t>== FALSE</a:t>
            </a:r>
          </a:p>
          <a:p>
            <a:r>
              <a:rPr lang="en-US" dirty="0" err="1" smtClean="0"/>
              <a:t>Rev.Code.For.Non.Churn</a:t>
            </a:r>
            <a:r>
              <a:rPr lang="en-US" dirty="0" smtClean="0"/>
              <a:t> </a:t>
            </a:r>
            <a:r>
              <a:rPr lang="en-US" dirty="0"/>
              <a:t>(Service) = </a:t>
            </a:r>
            <a:r>
              <a:rPr lang="en-US" dirty="0" smtClean="0"/>
              <a:t> Churn </a:t>
            </a:r>
            <a:r>
              <a:rPr lang="en-US" dirty="0"/>
              <a:t>== </a:t>
            </a:r>
            <a:r>
              <a:rPr lang="en-US" dirty="0" smtClean="0"/>
              <a:t>TRUE  ? 0 : </a:t>
            </a:r>
            <a:r>
              <a:rPr lang="en-US" dirty="0" err="1" smtClean="0"/>
              <a:t>RevenueCode</a:t>
            </a:r>
            <a:endParaRPr lang="en-US" dirty="0" smtClean="0"/>
          </a:p>
          <a:p>
            <a:r>
              <a:rPr lang="en-US" dirty="0" err="1" smtClean="0"/>
              <a:t>State.Churn.Percentage</a:t>
            </a:r>
            <a:r>
              <a:rPr lang="en-US" dirty="0" smtClean="0"/>
              <a:t> = Churn Customer / Total Customer per state</a:t>
            </a:r>
            <a:endParaRPr lang="en-US" dirty="0"/>
          </a:p>
        </p:txBody>
      </p:sp>
    </p:spTree>
    <p:extLst>
      <p:ext uri="{BB962C8B-B14F-4D97-AF65-F5344CB8AC3E}">
        <p14:creationId xmlns:p14="http://schemas.microsoft.com/office/powerpoint/2010/main" val="269873684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3">
                                            <p:txEl>
                                              <p:pRg st="1" end="1"/>
                                            </p:txEl>
                                          </p:spTgt>
                                        </p:tgtEl>
                                        <p:attrNameLst>
                                          <p:attrName>style.visibility</p:attrName>
                                        </p:attrNameLst>
                                      </p:cBhvr>
                                      <p:to>
                                        <p:strVal val="visible"/>
                                      </p:to>
                                    </p:set>
                                    <p:anim calcmode="lin" valueType="num">
                                      <p:cBhvr additive="base">
                                        <p:cTn id="13"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3">
                                            <p:txEl>
                                              <p:pRg st="2" end="2"/>
                                            </p:txEl>
                                          </p:spTgt>
                                        </p:tgtEl>
                                        <p:attrNameLst>
                                          <p:attrName>style.visibility</p:attrName>
                                        </p:attrNameLst>
                                      </p:cBhvr>
                                      <p:to>
                                        <p:strVal val="visible"/>
                                      </p:to>
                                    </p:set>
                                    <p:anim calcmode="lin" valueType="num">
                                      <p:cBhvr additive="base">
                                        <p:cTn id="19"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295402" y="982132"/>
            <a:ext cx="9601196" cy="1316567"/>
          </a:xfrm>
        </p:spPr>
        <p:txBody>
          <a:bodyPr/>
          <a:lstStyle/>
          <a:p>
            <a:r>
              <a:rPr lang="en-US" dirty="0" smtClean="0"/>
              <a:t>Model For Churn</a:t>
            </a:r>
            <a:endParaRPr lang="en-US" dirty="0"/>
          </a:p>
        </p:txBody>
      </p:sp>
      <p:sp>
        <p:nvSpPr>
          <p:cNvPr id="3" name="Content Placeholder 2"/>
          <p:cNvSpPr>
            <a:spLocks noGrp="1"/>
          </p:cNvSpPr>
          <p:nvPr>
            <p:ph idx="1"/>
          </p:nvPr>
        </p:nvSpPr>
        <p:spPr>
          <a:xfrm>
            <a:off x="1295401" y="2565400"/>
            <a:ext cx="9601196" cy="3310468"/>
          </a:xfrm>
        </p:spPr>
        <p:txBody>
          <a:bodyPr>
            <a:normAutofit fontScale="85000" lnSpcReduction="20000"/>
          </a:bodyPr>
          <a:lstStyle/>
          <a:p>
            <a:pPr marL="0" indent="0">
              <a:buNone/>
            </a:pPr>
            <a:r>
              <a:rPr lang="en-US" dirty="0" smtClean="0"/>
              <a:t>Logistic Regression   </a:t>
            </a:r>
          </a:p>
          <a:p>
            <a:pPr marL="0" indent="0">
              <a:buNone/>
            </a:pPr>
            <a:r>
              <a:rPr lang="en-US" dirty="0"/>
              <a:t> </a:t>
            </a:r>
            <a:r>
              <a:rPr lang="en-US" dirty="0" smtClean="0"/>
              <a:t>       Accuracy : 93.00 % </a:t>
            </a:r>
          </a:p>
          <a:p>
            <a:pPr marL="0" indent="0">
              <a:buNone/>
            </a:pPr>
            <a:r>
              <a:rPr lang="en-US" dirty="0"/>
              <a:t> </a:t>
            </a:r>
            <a:r>
              <a:rPr lang="en-US" dirty="0" smtClean="0"/>
              <a:t>       Recall : 99.07 %</a:t>
            </a:r>
          </a:p>
          <a:p>
            <a:pPr marL="0" indent="0">
              <a:buNone/>
            </a:pPr>
            <a:r>
              <a:rPr lang="en-US" dirty="0"/>
              <a:t> </a:t>
            </a:r>
            <a:r>
              <a:rPr lang="en-US" dirty="0" smtClean="0"/>
              <a:t>       Precision : 90.43 %</a:t>
            </a:r>
          </a:p>
          <a:p>
            <a:pPr marL="0" indent="0">
              <a:buNone/>
            </a:pPr>
            <a:r>
              <a:rPr lang="en-US" dirty="0" smtClean="0"/>
              <a:t>KNN </a:t>
            </a:r>
          </a:p>
          <a:p>
            <a:pPr marL="0" indent="0">
              <a:buNone/>
            </a:pPr>
            <a:r>
              <a:rPr lang="en-US" dirty="0"/>
              <a:t> </a:t>
            </a:r>
            <a:r>
              <a:rPr lang="en-US" dirty="0" smtClean="0"/>
              <a:t>       Accuracy </a:t>
            </a:r>
            <a:r>
              <a:rPr lang="en-US" dirty="0"/>
              <a:t>: </a:t>
            </a:r>
            <a:r>
              <a:rPr lang="en-US" dirty="0" smtClean="0"/>
              <a:t>47.11 </a:t>
            </a:r>
            <a:r>
              <a:rPr lang="en-US" dirty="0"/>
              <a:t>% </a:t>
            </a:r>
          </a:p>
          <a:p>
            <a:pPr marL="0" indent="0">
              <a:buNone/>
            </a:pPr>
            <a:r>
              <a:rPr lang="en-US" dirty="0"/>
              <a:t>        Recall : </a:t>
            </a:r>
            <a:r>
              <a:rPr lang="en-US" dirty="0" smtClean="0"/>
              <a:t>73.34 </a:t>
            </a:r>
            <a:r>
              <a:rPr lang="en-US" dirty="0"/>
              <a:t>%</a:t>
            </a:r>
          </a:p>
          <a:p>
            <a:pPr marL="0" indent="0">
              <a:buNone/>
            </a:pPr>
            <a:r>
              <a:rPr lang="en-US" dirty="0"/>
              <a:t>        Precision : </a:t>
            </a:r>
            <a:r>
              <a:rPr lang="en-US" dirty="0" smtClean="0"/>
              <a:t>55.20 </a:t>
            </a:r>
            <a:r>
              <a:rPr lang="en-US" dirty="0"/>
              <a:t>%</a:t>
            </a:r>
            <a:endParaRPr lang="en-US" dirty="0" smtClean="0"/>
          </a:p>
          <a:p>
            <a:endParaRPr lang="en-US" dirty="0"/>
          </a:p>
        </p:txBody>
      </p:sp>
    </p:spTree>
    <p:extLst>
      <p:ext uri="{BB962C8B-B14F-4D97-AF65-F5344CB8AC3E}">
        <p14:creationId xmlns:p14="http://schemas.microsoft.com/office/powerpoint/2010/main" val="147166299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3">
                                            <p:txEl>
                                              <p:pRg st="1" end="1"/>
                                            </p:txEl>
                                          </p:spTgt>
                                        </p:tgtEl>
                                        <p:attrNameLst>
                                          <p:attrName>style.visibility</p:attrName>
                                        </p:attrNameLst>
                                      </p:cBhvr>
                                      <p:to>
                                        <p:strVal val="visible"/>
                                      </p:to>
                                    </p:set>
                                    <p:anim calcmode="lin" valueType="num">
                                      <p:cBhvr additive="base">
                                        <p:cTn id="13"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1" end="1"/>
                                            </p:txEl>
                                          </p:spTgt>
                                        </p:tgtEl>
                                        <p:attrNameLst>
                                          <p:attrName>ppt_y</p:attrName>
                                        </p:attrNameLst>
                                      </p:cBhvr>
                                      <p:tavLst>
                                        <p:tav tm="0">
                                          <p:val>
                                            <p:strVal val="1+#ppt_h/2"/>
                                          </p:val>
                                        </p:tav>
                                        <p:tav tm="100000">
                                          <p:val>
                                            <p:strVal val="#ppt_y"/>
                                          </p:val>
                                        </p:tav>
                                      </p:tavLst>
                                    </p:anim>
                                  </p:childTnLst>
                                </p:cTn>
                              </p:par>
                              <p:par>
                                <p:cTn id="15" presetID="2" presetClass="entr" presetSubtype="4" fill="hold" nodeType="with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 calcmode="lin" valueType="num">
                                      <p:cBhvr additive="base">
                                        <p:cTn id="17"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18" dur="500" fill="hold"/>
                                        <p:tgtEl>
                                          <p:spTgt spid="3">
                                            <p:txEl>
                                              <p:pRg st="2" end="2"/>
                                            </p:txEl>
                                          </p:spTgt>
                                        </p:tgtEl>
                                        <p:attrNameLst>
                                          <p:attrName>ppt_y</p:attrName>
                                        </p:attrNameLst>
                                      </p:cBhvr>
                                      <p:tavLst>
                                        <p:tav tm="0">
                                          <p:val>
                                            <p:strVal val="1+#ppt_h/2"/>
                                          </p:val>
                                        </p:tav>
                                        <p:tav tm="100000">
                                          <p:val>
                                            <p:strVal val="#ppt_y"/>
                                          </p:val>
                                        </p:tav>
                                      </p:tavLst>
                                    </p:anim>
                                  </p:childTnLst>
                                </p:cTn>
                              </p:par>
                              <p:par>
                                <p:cTn id="19" presetID="2" presetClass="entr" presetSubtype="4" fill="hold" nodeType="withEffect">
                                  <p:stCondLst>
                                    <p:cond delay="0"/>
                                  </p:stCondLst>
                                  <p:childTnLst>
                                    <p:set>
                                      <p:cBhvr>
                                        <p:cTn id="20" dur="1" fill="hold">
                                          <p:stCondLst>
                                            <p:cond delay="0"/>
                                          </p:stCondLst>
                                        </p:cTn>
                                        <p:tgtEl>
                                          <p:spTgt spid="3">
                                            <p:txEl>
                                              <p:pRg st="3" end="3"/>
                                            </p:txEl>
                                          </p:spTgt>
                                        </p:tgtEl>
                                        <p:attrNameLst>
                                          <p:attrName>style.visibility</p:attrName>
                                        </p:attrNameLst>
                                      </p:cBhvr>
                                      <p:to>
                                        <p:strVal val="visible"/>
                                      </p:to>
                                    </p:set>
                                    <p:anim calcmode="lin" valueType="num">
                                      <p:cBhvr additive="base">
                                        <p:cTn id="21" dur="500" fill="hold"/>
                                        <p:tgtEl>
                                          <p:spTgt spid="3">
                                            <p:txEl>
                                              <p:pRg st="3" end="3"/>
                                            </p:txEl>
                                          </p:spTgt>
                                        </p:tgtEl>
                                        <p:attrNameLst>
                                          <p:attrName>ppt_x</p:attrName>
                                        </p:attrNameLst>
                                      </p:cBhvr>
                                      <p:tavLst>
                                        <p:tav tm="0">
                                          <p:val>
                                            <p:strVal val="#ppt_x"/>
                                          </p:val>
                                        </p:tav>
                                        <p:tav tm="100000">
                                          <p:val>
                                            <p:strVal val="#ppt_x"/>
                                          </p:val>
                                        </p:tav>
                                      </p:tavLst>
                                    </p:anim>
                                    <p:anim calcmode="lin" valueType="num">
                                      <p:cBhvr additive="base">
                                        <p:cTn id="22" dur="500" fill="hold"/>
                                        <p:tgtEl>
                                          <p:spTgt spid="3">
                                            <p:txEl>
                                              <p:pRg st="3" end="3"/>
                                            </p:txEl>
                                          </p:spTgt>
                                        </p:tgtEl>
                                        <p:attrNameLst>
                                          <p:attrName>ppt_y</p:attrName>
                                        </p:attrNameLst>
                                      </p:cBhvr>
                                      <p:tavLst>
                                        <p:tav tm="0">
                                          <p:val>
                                            <p:strVal val="1+#ppt_h/2"/>
                                          </p:val>
                                        </p:tav>
                                        <p:tav tm="100000">
                                          <p:val>
                                            <p:strVal val="#ppt_y"/>
                                          </p:val>
                                        </p:tav>
                                      </p:tavLst>
                                    </p:anim>
                                  </p:childTnLst>
                                </p:cTn>
                              </p:par>
                            </p:childTnLst>
                          </p:cTn>
                        </p:par>
                      </p:childTnLst>
                    </p:cTn>
                  </p:par>
                  <p:par>
                    <p:cTn id="23" fill="hold">
                      <p:stCondLst>
                        <p:cond delay="indefinite"/>
                      </p:stCondLst>
                      <p:childTnLst>
                        <p:par>
                          <p:cTn id="24" fill="hold">
                            <p:stCondLst>
                              <p:cond delay="0"/>
                            </p:stCondLst>
                            <p:childTnLst>
                              <p:par>
                                <p:cTn id="25" presetID="2" presetClass="entr" presetSubtype="4" fill="hold"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 calcmode="lin" valueType="num">
                                      <p:cBhvr additive="base">
                                        <p:cTn id="27" dur="500" fill="hold"/>
                                        <p:tgtEl>
                                          <p:spTgt spid="3">
                                            <p:txEl>
                                              <p:pRg st="4" end="4"/>
                                            </p:txEl>
                                          </p:spTgt>
                                        </p:tgtEl>
                                        <p:attrNameLst>
                                          <p:attrName>ppt_x</p:attrName>
                                        </p:attrNameLst>
                                      </p:cBhvr>
                                      <p:tavLst>
                                        <p:tav tm="0">
                                          <p:val>
                                            <p:strVal val="#ppt_x"/>
                                          </p:val>
                                        </p:tav>
                                        <p:tav tm="100000">
                                          <p:val>
                                            <p:strVal val="#ppt_x"/>
                                          </p:val>
                                        </p:tav>
                                      </p:tavLst>
                                    </p:anim>
                                    <p:anim calcmode="lin" valueType="num">
                                      <p:cBhvr additive="base">
                                        <p:cTn id="28" dur="500" fill="hold"/>
                                        <p:tgtEl>
                                          <p:spTgt spid="3">
                                            <p:txEl>
                                              <p:pRg st="4" end="4"/>
                                            </p:txEl>
                                          </p:spTgt>
                                        </p:tgtEl>
                                        <p:attrNameLst>
                                          <p:attrName>ppt_y</p:attrName>
                                        </p:attrNameLst>
                                      </p:cBhvr>
                                      <p:tavLst>
                                        <p:tav tm="0">
                                          <p:val>
                                            <p:strVal val="1+#ppt_h/2"/>
                                          </p:val>
                                        </p:tav>
                                        <p:tav tm="100000">
                                          <p:val>
                                            <p:strVal val="#ppt_y"/>
                                          </p:val>
                                        </p:tav>
                                      </p:tavLst>
                                    </p:anim>
                                  </p:childTnLst>
                                </p:cTn>
                              </p:par>
                            </p:childTnLst>
                          </p:cTn>
                        </p:par>
                      </p:childTnLst>
                    </p:cTn>
                  </p:par>
                  <p:par>
                    <p:cTn id="29" fill="hold">
                      <p:stCondLst>
                        <p:cond delay="indefinite"/>
                      </p:stCondLst>
                      <p:childTnLst>
                        <p:par>
                          <p:cTn id="30" fill="hold">
                            <p:stCondLst>
                              <p:cond delay="0"/>
                            </p:stCondLst>
                            <p:childTnLst>
                              <p:par>
                                <p:cTn id="31" presetID="2" presetClass="entr" presetSubtype="4" fill="hold" nodeType="clickEffect">
                                  <p:stCondLst>
                                    <p:cond delay="0"/>
                                  </p:stCondLst>
                                  <p:childTnLst>
                                    <p:set>
                                      <p:cBhvr>
                                        <p:cTn id="32" dur="1" fill="hold">
                                          <p:stCondLst>
                                            <p:cond delay="0"/>
                                          </p:stCondLst>
                                        </p:cTn>
                                        <p:tgtEl>
                                          <p:spTgt spid="3">
                                            <p:txEl>
                                              <p:pRg st="5" end="5"/>
                                            </p:txEl>
                                          </p:spTgt>
                                        </p:tgtEl>
                                        <p:attrNameLst>
                                          <p:attrName>style.visibility</p:attrName>
                                        </p:attrNameLst>
                                      </p:cBhvr>
                                      <p:to>
                                        <p:strVal val="visible"/>
                                      </p:to>
                                    </p:set>
                                    <p:anim calcmode="lin" valueType="num">
                                      <p:cBhvr additive="base">
                                        <p:cTn id="33" dur="500" fill="hold"/>
                                        <p:tgtEl>
                                          <p:spTgt spid="3">
                                            <p:txEl>
                                              <p:pRg st="5" end="5"/>
                                            </p:txEl>
                                          </p:spTgt>
                                        </p:tgtEl>
                                        <p:attrNameLst>
                                          <p:attrName>ppt_x</p:attrName>
                                        </p:attrNameLst>
                                      </p:cBhvr>
                                      <p:tavLst>
                                        <p:tav tm="0">
                                          <p:val>
                                            <p:strVal val="#ppt_x"/>
                                          </p:val>
                                        </p:tav>
                                        <p:tav tm="100000">
                                          <p:val>
                                            <p:strVal val="#ppt_x"/>
                                          </p:val>
                                        </p:tav>
                                      </p:tavLst>
                                    </p:anim>
                                    <p:anim calcmode="lin" valueType="num">
                                      <p:cBhvr additive="base">
                                        <p:cTn id="34" dur="500" fill="hold"/>
                                        <p:tgtEl>
                                          <p:spTgt spid="3">
                                            <p:txEl>
                                              <p:pRg st="5" end="5"/>
                                            </p:txEl>
                                          </p:spTgt>
                                        </p:tgtEl>
                                        <p:attrNameLst>
                                          <p:attrName>ppt_y</p:attrName>
                                        </p:attrNameLst>
                                      </p:cBhvr>
                                      <p:tavLst>
                                        <p:tav tm="0">
                                          <p:val>
                                            <p:strVal val="1+#ppt_h/2"/>
                                          </p:val>
                                        </p:tav>
                                        <p:tav tm="100000">
                                          <p:val>
                                            <p:strVal val="#ppt_y"/>
                                          </p:val>
                                        </p:tav>
                                      </p:tavLst>
                                    </p:anim>
                                  </p:childTnLst>
                                </p:cTn>
                              </p:par>
                              <p:par>
                                <p:cTn id="35" presetID="2" presetClass="entr" presetSubtype="4" fill="hold" nodeType="withEffect">
                                  <p:stCondLst>
                                    <p:cond delay="0"/>
                                  </p:stCondLst>
                                  <p:childTnLst>
                                    <p:set>
                                      <p:cBhvr>
                                        <p:cTn id="36" dur="1" fill="hold">
                                          <p:stCondLst>
                                            <p:cond delay="0"/>
                                          </p:stCondLst>
                                        </p:cTn>
                                        <p:tgtEl>
                                          <p:spTgt spid="3">
                                            <p:txEl>
                                              <p:pRg st="6" end="6"/>
                                            </p:txEl>
                                          </p:spTgt>
                                        </p:tgtEl>
                                        <p:attrNameLst>
                                          <p:attrName>style.visibility</p:attrName>
                                        </p:attrNameLst>
                                      </p:cBhvr>
                                      <p:to>
                                        <p:strVal val="visible"/>
                                      </p:to>
                                    </p:set>
                                    <p:anim calcmode="lin" valueType="num">
                                      <p:cBhvr additive="base">
                                        <p:cTn id="37" dur="500" fill="hold"/>
                                        <p:tgtEl>
                                          <p:spTgt spid="3">
                                            <p:txEl>
                                              <p:pRg st="6" end="6"/>
                                            </p:txEl>
                                          </p:spTgt>
                                        </p:tgtEl>
                                        <p:attrNameLst>
                                          <p:attrName>ppt_x</p:attrName>
                                        </p:attrNameLst>
                                      </p:cBhvr>
                                      <p:tavLst>
                                        <p:tav tm="0">
                                          <p:val>
                                            <p:strVal val="#ppt_x"/>
                                          </p:val>
                                        </p:tav>
                                        <p:tav tm="100000">
                                          <p:val>
                                            <p:strVal val="#ppt_x"/>
                                          </p:val>
                                        </p:tav>
                                      </p:tavLst>
                                    </p:anim>
                                    <p:anim calcmode="lin" valueType="num">
                                      <p:cBhvr additive="base">
                                        <p:cTn id="38" dur="500" fill="hold"/>
                                        <p:tgtEl>
                                          <p:spTgt spid="3">
                                            <p:txEl>
                                              <p:pRg st="6" end="6"/>
                                            </p:txEl>
                                          </p:spTgt>
                                        </p:tgtEl>
                                        <p:attrNameLst>
                                          <p:attrName>ppt_y</p:attrName>
                                        </p:attrNameLst>
                                      </p:cBhvr>
                                      <p:tavLst>
                                        <p:tav tm="0">
                                          <p:val>
                                            <p:strVal val="1+#ppt_h/2"/>
                                          </p:val>
                                        </p:tav>
                                        <p:tav tm="100000">
                                          <p:val>
                                            <p:strVal val="#ppt_y"/>
                                          </p:val>
                                        </p:tav>
                                      </p:tavLst>
                                    </p:anim>
                                  </p:childTnLst>
                                </p:cTn>
                              </p:par>
                              <p:par>
                                <p:cTn id="39" presetID="2" presetClass="entr" presetSubtype="4" fill="hold" nodeType="withEffect">
                                  <p:stCondLst>
                                    <p:cond delay="0"/>
                                  </p:stCondLst>
                                  <p:childTnLst>
                                    <p:set>
                                      <p:cBhvr>
                                        <p:cTn id="40" dur="1" fill="hold">
                                          <p:stCondLst>
                                            <p:cond delay="0"/>
                                          </p:stCondLst>
                                        </p:cTn>
                                        <p:tgtEl>
                                          <p:spTgt spid="3">
                                            <p:txEl>
                                              <p:pRg st="7" end="7"/>
                                            </p:txEl>
                                          </p:spTgt>
                                        </p:tgtEl>
                                        <p:attrNameLst>
                                          <p:attrName>style.visibility</p:attrName>
                                        </p:attrNameLst>
                                      </p:cBhvr>
                                      <p:to>
                                        <p:strVal val="visible"/>
                                      </p:to>
                                    </p:set>
                                    <p:anim calcmode="lin" valueType="num">
                                      <p:cBhvr additive="base">
                                        <p:cTn id="41" dur="500" fill="hold"/>
                                        <p:tgtEl>
                                          <p:spTgt spid="3">
                                            <p:txEl>
                                              <p:pRg st="7" end="7"/>
                                            </p:txEl>
                                          </p:spTgt>
                                        </p:tgtEl>
                                        <p:attrNameLst>
                                          <p:attrName>ppt_x</p:attrName>
                                        </p:attrNameLst>
                                      </p:cBhvr>
                                      <p:tavLst>
                                        <p:tav tm="0">
                                          <p:val>
                                            <p:strVal val="#ppt_x"/>
                                          </p:val>
                                        </p:tav>
                                        <p:tav tm="100000">
                                          <p:val>
                                            <p:strVal val="#ppt_x"/>
                                          </p:val>
                                        </p:tav>
                                      </p:tavLst>
                                    </p:anim>
                                    <p:anim calcmode="lin" valueType="num">
                                      <p:cBhvr additive="base">
                                        <p:cTn id="42" dur="500" fill="hold"/>
                                        <p:tgtEl>
                                          <p:spTgt spid="3">
                                            <p:txEl>
                                              <p:pRg st="7" end="7"/>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295402" y="982132"/>
            <a:ext cx="9601196" cy="1316567"/>
          </a:xfrm>
        </p:spPr>
        <p:txBody>
          <a:bodyPr/>
          <a:lstStyle/>
          <a:p>
            <a:r>
              <a:rPr lang="en-US" dirty="0" smtClean="0"/>
              <a:t>Model For Churn Cont.</a:t>
            </a:r>
            <a:endParaRPr lang="en-US" dirty="0"/>
          </a:p>
        </p:txBody>
      </p:sp>
      <p:sp>
        <p:nvSpPr>
          <p:cNvPr id="3" name="Content Placeholder 2"/>
          <p:cNvSpPr>
            <a:spLocks noGrp="1"/>
          </p:cNvSpPr>
          <p:nvPr>
            <p:ph idx="1"/>
          </p:nvPr>
        </p:nvSpPr>
        <p:spPr>
          <a:xfrm>
            <a:off x="1295401" y="2565400"/>
            <a:ext cx="9601196" cy="3310468"/>
          </a:xfrm>
        </p:spPr>
        <p:txBody>
          <a:bodyPr>
            <a:normAutofit fontScale="85000" lnSpcReduction="20000"/>
          </a:bodyPr>
          <a:lstStyle/>
          <a:p>
            <a:pPr marL="0" indent="0">
              <a:buNone/>
            </a:pPr>
            <a:r>
              <a:rPr lang="en-US" dirty="0"/>
              <a:t>Decision Tree : Cart </a:t>
            </a:r>
          </a:p>
          <a:p>
            <a:pPr marL="0" indent="0">
              <a:buNone/>
            </a:pPr>
            <a:r>
              <a:rPr lang="en-US" dirty="0"/>
              <a:t>        Accuracy : 96.03 % </a:t>
            </a:r>
          </a:p>
          <a:p>
            <a:pPr marL="0" indent="0">
              <a:buNone/>
            </a:pPr>
            <a:r>
              <a:rPr lang="en-US" dirty="0"/>
              <a:t>        Recall : 96.45 %</a:t>
            </a:r>
          </a:p>
          <a:p>
            <a:pPr marL="0" indent="0">
              <a:buNone/>
            </a:pPr>
            <a:r>
              <a:rPr lang="en-US" dirty="0"/>
              <a:t>        Precision : 97.05 %</a:t>
            </a:r>
          </a:p>
          <a:p>
            <a:pPr marL="0" indent="0">
              <a:buNone/>
            </a:pPr>
            <a:r>
              <a:rPr lang="en-US" dirty="0" smtClean="0"/>
              <a:t>Decision Tree : C5.0 </a:t>
            </a:r>
          </a:p>
          <a:p>
            <a:pPr marL="0" indent="0">
              <a:buNone/>
            </a:pPr>
            <a:r>
              <a:rPr lang="en-US" dirty="0"/>
              <a:t> </a:t>
            </a:r>
            <a:r>
              <a:rPr lang="en-US" dirty="0" smtClean="0"/>
              <a:t>       Accuracy : 98.10 % </a:t>
            </a:r>
          </a:p>
          <a:p>
            <a:pPr marL="0" indent="0">
              <a:buNone/>
            </a:pPr>
            <a:r>
              <a:rPr lang="en-US" dirty="0"/>
              <a:t> </a:t>
            </a:r>
            <a:r>
              <a:rPr lang="en-US" dirty="0" smtClean="0"/>
              <a:t>       Recall : 97.68 %</a:t>
            </a:r>
          </a:p>
          <a:p>
            <a:pPr marL="0" indent="0">
              <a:buNone/>
            </a:pPr>
            <a:r>
              <a:rPr lang="en-US" dirty="0"/>
              <a:t> </a:t>
            </a:r>
            <a:r>
              <a:rPr lang="en-US" dirty="0" smtClean="0"/>
              <a:t>       Precision : 99.21 %</a:t>
            </a:r>
          </a:p>
          <a:p>
            <a:pPr marL="0" indent="0">
              <a:buNone/>
            </a:pPr>
            <a:endParaRPr lang="en-US" dirty="0" smtClean="0"/>
          </a:p>
          <a:p>
            <a:endParaRPr lang="en-US" dirty="0"/>
          </a:p>
        </p:txBody>
      </p:sp>
    </p:spTree>
    <p:extLst>
      <p:ext uri="{BB962C8B-B14F-4D97-AF65-F5344CB8AC3E}">
        <p14:creationId xmlns:p14="http://schemas.microsoft.com/office/powerpoint/2010/main" val="12135524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3">
                                            <p:txEl>
                                              <p:pRg st="1" end="1"/>
                                            </p:txEl>
                                          </p:spTgt>
                                        </p:tgtEl>
                                        <p:attrNameLst>
                                          <p:attrName>style.visibility</p:attrName>
                                        </p:attrNameLst>
                                      </p:cBhvr>
                                      <p:to>
                                        <p:strVal val="visible"/>
                                      </p:to>
                                    </p:set>
                                    <p:anim calcmode="lin" valueType="num">
                                      <p:cBhvr additive="base">
                                        <p:cTn id="13"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1" end="1"/>
                                            </p:txEl>
                                          </p:spTgt>
                                        </p:tgtEl>
                                        <p:attrNameLst>
                                          <p:attrName>ppt_y</p:attrName>
                                        </p:attrNameLst>
                                      </p:cBhvr>
                                      <p:tavLst>
                                        <p:tav tm="0">
                                          <p:val>
                                            <p:strVal val="1+#ppt_h/2"/>
                                          </p:val>
                                        </p:tav>
                                        <p:tav tm="100000">
                                          <p:val>
                                            <p:strVal val="#ppt_y"/>
                                          </p:val>
                                        </p:tav>
                                      </p:tavLst>
                                    </p:anim>
                                  </p:childTnLst>
                                </p:cTn>
                              </p:par>
                              <p:par>
                                <p:cTn id="15" presetID="2" presetClass="entr" presetSubtype="4" fill="hold" nodeType="with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 calcmode="lin" valueType="num">
                                      <p:cBhvr additive="base">
                                        <p:cTn id="17"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18" dur="500" fill="hold"/>
                                        <p:tgtEl>
                                          <p:spTgt spid="3">
                                            <p:txEl>
                                              <p:pRg st="2" end="2"/>
                                            </p:txEl>
                                          </p:spTgt>
                                        </p:tgtEl>
                                        <p:attrNameLst>
                                          <p:attrName>ppt_y</p:attrName>
                                        </p:attrNameLst>
                                      </p:cBhvr>
                                      <p:tavLst>
                                        <p:tav tm="0">
                                          <p:val>
                                            <p:strVal val="1+#ppt_h/2"/>
                                          </p:val>
                                        </p:tav>
                                        <p:tav tm="100000">
                                          <p:val>
                                            <p:strVal val="#ppt_y"/>
                                          </p:val>
                                        </p:tav>
                                      </p:tavLst>
                                    </p:anim>
                                  </p:childTnLst>
                                </p:cTn>
                              </p:par>
                              <p:par>
                                <p:cTn id="19" presetID="2" presetClass="entr" presetSubtype="4" fill="hold" nodeType="withEffect">
                                  <p:stCondLst>
                                    <p:cond delay="0"/>
                                  </p:stCondLst>
                                  <p:childTnLst>
                                    <p:set>
                                      <p:cBhvr>
                                        <p:cTn id="20" dur="1" fill="hold">
                                          <p:stCondLst>
                                            <p:cond delay="0"/>
                                          </p:stCondLst>
                                        </p:cTn>
                                        <p:tgtEl>
                                          <p:spTgt spid="3">
                                            <p:txEl>
                                              <p:pRg st="3" end="3"/>
                                            </p:txEl>
                                          </p:spTgt>
                                        </p:tgtEl>
                                        <p:attrNameLst>
                                          <p:attrName>style.visibility</p:attrName>
                                        </p:attrNameLst>
                                      </p:cBhvr>
                                      <p:to>
                                        <p:strVal val="visible"/>
                                      </p:to>
                                    </p:set>
                                    <p:anim calcmode="lin" valueType="num">
                                      <p:cBhvr additive="base">
                                        <p:cTn id="21" dur="500" fill="hold"/>
                                        <p:tgtEl>
                                          <p:spTgt spid="3">
                                            <p:txEl>
                                              <p:pRg st="3" end="3"/>
                                            </p:txEl>
                                          </p:spTgt>
                                        </p:tgtEl>
                                        <p:attrNameLst>
                                          <p:attrName>ppt_x</p:attrName>
                                        </p:attrNameLst>
                                      </p:cBhvr>
                                      <p:tavLst>
                                        <p:tav tm="0">
                                          <p:val>
                                            <p:strVal val="#ppt_x"/>
                                          </p:val>
                                        </p:tav>
                                        <p:tav tm="100000">
                                          <p:val>
                                            <p:strVal val="#ppt_x"/>
                                          </p:val>
                                        </p:tav>
                                      </p:tavLst>
                                    </p:anim>
                                    <p:anim calcmode="lin" valueType="num">
                                      <p:cBhvr additive="base">
                                        <p:cTn id="22" dur="500" fill="hold"/>
                                        <p:tgtEl>
                                          <p:spTgt spid="3">
                                            <p:txEl>
                                              <p:pRg st="3" end="3"/>
                                            </p:txEl>
                                          </p:spTgt>
                                        </p:tgtEl>
                                        <p:attrNameLst>
                                          <p:attrName>ppt_y</p:attrName>
                                        </p:attrNameLst>
                                      </p:cBhvr>
                                      <p:tavLst>
                                        <p:tav tm="0">
                                          <p:val>
                                            <p:strVal val="1+#ppt_h/2"/>
                                          </p:val>
                                        </p:tav>
                                        <p:tav tm="100000">
                                          <p:val>
                                            <p:strVal val="#ppt_y"/>
                                          </p:val>
                                        </p:tav>
                                      </p:tavLst>
                                    </p:anim>
                                  </p:childTnLst>
                                </p:cTn>
                              </p:par>
                            </p:childTnLst>
                          </p:cTn>
                        </p:par>
                      </p:childTnLst>
                    </p:cTn>
                  </p:par>
                  <p:par>
                    <p:cTn id="23" fill="hold">
                      <p:stCondLst>
                        <p:cond delay="indefinite"/>
                      </p:stCondLst>
                      <p:childTnLst>
                        <p:par>
                          <p:cTn id="24" fill="hold">
                            <p:stCondLst>
                              <p:cond delay="0"/>
                            </p:stCondLst>
                            <p:childTnLst>
                              <p:par>
                                <p:cTn id="25" presetID="2" presetClass="entr" presetSubtype="4" fill="hold"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 calcmode="lin" valueType="num">
                                      <p:cBhvr additive="base">
                                        <p:cTn id="27" dur="500" fill="hold"/>
                                        <p:tgtEl>
                                          <p:spTgt spid="3">
                                            <p:txEl>
                                              <p:pRg st="4" end="4"/>
                                            </p:txEl>
                                          </p:spTgt>
                                        </p:tgtEl>
                                        <p:attrNameLst>
                                          <p:attrName>ppt_x</p:attrName>
                                        </p:attrNameLst>
                                      </p:cBhvr>
                                      <p:tavLst>
                                        <p:tav tm="0">
                                          <p:val>
                                            <p:strVal val="#ppt_x"/>
                                          </p:val>
                                        </p:tav>
                                        <p:tav tm="100000">
                                          <p:val>
                                            <p:strVal val="#ppt_x"/>
                                          </p:val>
                                        </p:tav>
                                      </p:tavLst>
                                    </p:anim>
                                    <p:anim calcmode="lin" valueType="num">
                                      <p:cBhvr additive="base">
                                        <p:cTn id="28" dur="500" fill="hold"/>
                                        <p:tgtEl>
                                          <p:spTgt spid="3">
                                            <p:txEl>
                                              <p:pRg st="4" end="4"/>
                                            </p:txEl>
                                          </p:spTgt>
                                        </p:tgtEl>
                                        <p:attrNameLst>
                                          <p:attrName>ppt_y</p:attrName>
                                        </p:attrNameLst>
                                      </p:cBhvr>
                                      <p:tavLst>
                                        <p:tav tm="0">
                                          <p:val>
                                            <p:strVal val="1+#ppt_h/2"/>
                                          </p:val>
                                        </p:tav>
                                        <p:tav tm="100000">
                                          <p:val>
                                            <p:strVal val="#ppt_y"/>
                                          </p:val>
                                        </p:tav>
                                      </p:tavLst>
                                    </p:anim>
                                  </p:childTnLst>
                                </p:cTn>
                              </p:par>
                            </p:childTnLst>
                          </p:cTn>
                        </p:par>
                      </p:childTnLst>
                    </p:cTn>
                  </p:par>
                  <p:par>
                    <p:cTn id="29" fill="hold">
                      <p:stCondLst>
                        <p:cond delay="indefinite"/>
                      </p:stCondLst>
                      <p:childTnLst>
                        <p:par>
                          <p:cTn id="30" fill="hold">
                            <p:stCondLst>
                              <p:cond delay="0"/>
                            </p:stCondLst>
                            <p:childTnLst>
                              <p:par>
                                <p:cTn id="31" presetID="2" presetClass="entr" presetSubtype="4" fill="hold" nodeType="clickEffect">
                                  <p:stCondLst>
                                    <p:cond delay="0"/>
                                  </p:stCondLst>
                                  <p:childTnLst>
                                    <p:set>
                                      <p:cBhvr>
                                        <p:cTn id="32" dur="1" fill="hold">
                                          <p:stCondLst>
                                            <p:cond delay="0"/>
                                          </p:stCondLst>
                                        </p:cTn>
                                        <p:tgtEl>
                                          <p:spTgt spid="3">
                                            <p:txEl>
                                              <p:pRg st="5" end="5"/>
                                            </p:txEl>
                                          </p:spTgt>
                                        </p:tgtEl>
                                        <p:attrNameLst>
                                          <p:attrName>style.visibility</p:attrName>
                                        </p:attrNameLst>
                                      </p:cBhvr>
                                      <p:to>
                                        <p:strVal val="visible"/>
                                      </p:to>
                                    </p:set>
                                    <p:anim calcmode="lin" valueType="num">
                                      <p:cBhvr additive="base">
                                        <p:cTn id="33" dur="500" fill="hold"/>
                                        <p:tgtEl>
                                          <p:spTgt spid="3">
                                            <p:txEl>
                                              <p:pRg st="5" end="5"/>
                                            </p:txEl>
                                          </p:spTgt>
                                        </p:tgtEl>
                                        <p:attrNameLst>
                                          <p:attrName>ppt_x</p:attrName>
                                        </p:attrNameLst>
                                      </p:cBhvr>
                                      <p:tavLst>
                                        <p:tav tm="0">
                                          <p:val>
                                            <p:strVal val="#ppt_x"/>
                                          </p:val>
                                        </p:tav>
                                        <p:tav tm="100000">
                                          <p:val>
                                            <p:strVal val="#ppt_x"/>
                                          </p:val>
                                        </p:tav>
                                      </p:tavLst>
                                    </p:anim>
                                    <p:anim calcmode="lin" valueType="num">
                                      <p:cBhvr additive="base">
                                        <p:cTn id="34" dur="500" fill="hold"/>
                                        <p:tgtEl>
                                          <p:spTgt spid="3">
                                            <p:txEl>
                                              <p:pRg st="5" end="5"/>
                                            </p:txEl>
                                          </p:spTgt>
                                        </p:tgtEl>
                                        <p:attrNameLst>
                                          <p:attrName>ppt_y</p:attrName>
                                        </p:attrNameLst>
                                      </p:cBhvr>
                                      <p:tavLst>
                                        <p:tav tm="0">
                                          <p:val>
                                            <p:strVal val="1+#ppt_h/2"/>
                                          </p:val>
                                        </p:tav>
                                        <p:tav tm="100000">
                                          <p:val>
                                            <p:strVal val="#ppt_y"/>
                                          </p:val>
                                        </p:tav>
                                      </p:tavLst>
                                    </p:anim>
                                  </p:childTnLst>
                                </p:cTn>
                              </p:par>
                              <p:par>
                                <p:cTn id="35" presetID="2" presetClass="entr" presetSubtype="4" fill="hold" nodeType="withEffect">
                                  <p:stCondLst>
                                    <p:cond delay="0"/>
                                  </p:stCondLst>
                                  <p:childTnLst>
                                    <p:set>
                                      <p:cBhvr>
                                        <p:cTn id="36" dur="1" fill="hold">
                                          <p:stCondLst>
                                            <p:cond delay="0"/>
                                          </p:stCondLst>
                                        </p:cTn>
                                        <p:tgtEl>
                                          <p:spTgt spid="3">
                                            <p:txEl>
                                              <p:pRg st="6" end="6"/>
                                            </p:txEl>
                                          </p:spTgt>
                                        </p:tgtEl>
                                        <p:attrNameLst>
                                          <p:attrName>style.visibility</p:attrName>
                                        </p:attrNameLst>
                                      </p:cBhvr>
                                      <p:to>
                                        <p:strVal val="visible"/>
                                      </p:to>
                                    </p:set>
                                    <p:anim calcmode="lin" valueType="num">
                                      <p:cBhvr additive="base">
                                        <p:cTn id="37" dur="500" fill="hold"/>
                                        <p:tgtEl>
                                          <p:spTgt spid="3">
                                            <p:txEl>
                                              <p:pRg st="6" end="6"/>
                                            </p:txEl>
                                          </p:spTgt>
                                        </p:tgtEl>
                                        <p:attrNameLst>
                                          <p:attrName>ppt_x</p:attrName>
                                        </p:attrNameLst>
                                      </p:cBhvr>
                                      <p:tavLst>
                                        <p:tav tm="0">
                                          <p:val>
                                            <p:strVal val="#ppt_x"/>
                                          </p:val>
                                        </p:tav>
                                        <p:tav tm="100000">
                                          <p:val>
                                            <p:strVal val="#ppt_x"/>
                                          </p:val>
                                        </p:tav>
                                      </p:tavLst>
                                    </p:anim>
                                    <p:anim calcmode="lin" valueType="num">
                                      <p:cBhvr additive="base">
                                        <p:cTn id="38" dur="500" fill="hold"/>
                                        <p:tgtEl>
                                          <p:spTgt spid="3">
                                            <p:txEl>
                                              <p:pRg st="6" end="6"/>
                                            </p:txEl>
                                          </p:spTgt>
                                        </p:tgtEl>
                                        <p:attrNameLst>
                                          <p:attrName>ppt_y</p:attrName>
                                        </p:attrNameLst>
                                      </p:cBhvr>
                                      <p:tavLst>
                                        <p:tav tm="0">
                                          <p:val>
                                            <p:strVal val="1+#ppt_h/2"/>
                                          </p:val>
                                        </p:tav>
                                        <p:tav tm="100000">
                                          <p:val>
                                            <p:strVal val="#ppt_y"/>
                                          </p:val>
                                        </p:tav>
                                      </p:tavLst>
                                    </p:anim>
                                  </p:childTnLst>
                                </p:cTn>
                              </p:par>
                              <p:par>
                                <p:cTn id="39" presetID="2" presetClass="entr" presetSubtype="4" fill="hold" nodeType="withEffect">
                                  <p:stCondLst>
                                    <p:cond delay="0"/>
                                  </p:stCondLst>
                                  <p:childTnLst>
                                    <p:set>
                                      <p:cBhvr>
                                        <p:cTn id="40" dur="1" fill="hold">
                                          <p:stCondLst>
                                            <p:cond delay="0"/>
                                          </p:stCondLst>
                                        </p:cTn>
                                        <p:tgtEl>
                                          <p:spTgt spid="3">
                                            <p:txEl>
                                              <p:pRg st="7" end="7"/>
                                            </p:txEl>
                                          </p:spTgt>
                                        </p:tgtEl>
                                        <p:attrNameLst>
                                          <p:attrName>style.visibility</p:attrName>
                                        </p:attrNameLst>
                                      </p:cBhvr>
                                      <p:to>
                                        <p:strVal val="visible"/>
                                      </p:to>
                                    </p:set>
                                    <p:anim calcmode="lin" valueType="num">
                                      <p:cBhvr additive="base">
                                        <p:cTn id="41" dur="500" fill="hold"/>
                                        <p:tgtEl>
                                          <p:spTgt spid="3">
                                            <p:txEl>
                                              <p:pRg st="7" end="7"/>
                                            </p:txEl>
                                          </p:spTgt>
                                        </p:tgtEl>
                                        <p:attrNameLst>
                                          <p:attrName>ppt_x</p:attrName>
                                        </p:attrNameLst>
                                      </p:cBhvr>
                                      <p:tavLst>
                                        <p:tav tm="0">
                                          <p:val>
                                            <p:strVal val="#ppt_x"/>
                                          </p:val>
                                        </p:tav>
                                        <p:tav tm="100000">
                                          <p:val>
                                            <p:strVal val="#ppt_x"/>
                                          </p:val>
                                        </p:tav>
                                      </p:tavLst>
                                    </p:anim>
                                    <p:anim calcmode="lin" valueType="num">
                                      <p:cBhvr additive="base">
                                        <p:cTn id="42" dur="500" fill="hold"/>
                                        <p:tgtEl>
                                          <p:spTgt spid="3">
                                            <p:txEl>
                                              <p:pRg st="7" end="7"/>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295402" y="982132"/>
            <a:ext cx="9601196" cy="1316567"/>
          </a:xfrm>
        </p:spPr>
        <p:txBody>
          <a:bodyPr/>
          <a:lstStyle/>
          <a:p>
            <a:r>
              <a:rPr lang="en-US" dirty="0" smtClean="0"/>
              <a:t>Model For Revenue Code.</a:t>
            </a:r>
            <a:endParaRPr lang="en-US" dirty="0"/>
          </a:p>
        </p:txBody>
      </p:sp>
      <p:sp>
        <p:nvSpPr>
          <p:cNvPr id="3" name="Content Placeholder 2"/>
          <p:cNvSpPr>
            <a:spLocks noGrp="1"/>
          </p:cNvSpPr>
          <p:nvPr>
            <p:ph idx="1"/>
          </p:nvPr>
        </p:nvSpPr>
        <p:spPr>
          <a:xfrm>
            <a:off x="1295401" y="2565400"/>
            <a:ext cx="9601196" cy="3310468"/>
          </a:xfrm>
        </p:spPr>
        <p:txBody>
          <a:bodyPr>
            <a:normAutofit fontScale="85000" lnSpcReduction="20000"/>
          </a:bodyPr>
          <a:lstStyle/>
          <a:p>
            <a:pPr marL="0" indent="0">
              <a:buNone/>
            </a:pPr>
            <a:r>
              <a:rPr lang="en-US" dirty="0" smtClean="0"/>
              <a:t>Random Forest : </a:t>
            </a:r>
          </a:p>
          <a:p>
            <a:pPr marL="0" indent="0">
              <a:buNone/>
            </a:pPr>
            <a:r>
              <a:rPr lang="en-US" dirty="0"/>
              <a:t> </a:t>
            </a:r>
            <a:r>
              <a:rPr lang="en-US" dirty="0" smtClean="0"/>
              <a:t>       Accuracy </a:t>
            </a:r>
            <a:r>
              <a:rPr lang="en-US" dirty="0"/>
              <a:t>: </a:t>
            </a:r>
            <a:r>
              <a:rPr lang="en-US" dirty="0" smtClean="0"/>
              <a:t>94.80% </a:t>
            </a:r>
            <a:endParaRPr lang="en-US" dirty="0"/>
          </a:p>
          <a:p>
            <a:pPr marL="0" indent="0">
              <a:buNone/>
            </a:pPr>
            <a:r>
              <a:rPr lang="en-US" dirty="0"/>
              <a:t>        Recall : </a:t>
            </a:r>
            <a:r>
              <a:rPr lang="en-US" dirty="0" smtClean="0"/>
              <a:t>92.98%</a:t>
            </a:r>
            <a:endParaRPr lang="en-US" dirty="0"/>
          </a:p>
          <a:p>
            <a:pPr marL="0" indent="0">
              <a:buNone/>
            </a:pPr>
            <a:r>
              <a:rPr lang="en-US" dirty="0"/>
              <a:t>        Precision : </a:t>
            </a:r>
            <a:r>
              <a:rPr lang="en-US" dirty="0" smtClean="0"/>
              <a:t>95.78%</a:t>
            </a:r>
          </a:p>
          <a:p>
            <a:pPr marL="0" indent="0">
              <a:buNone/>
            </a:pPr>
            <a:r>
              <a:rPr lang="en-US" dirty="0"/>
              <a:t>Decision Tree : C5.0 </a:t>
            </a:r>
          </a:p>
          <a:p>
            <a:pPr marL="0" indent="0">
              <a:buNone/>
            </a:pPr>
            <a:r>
              <a:rPr lang="en-US" dirty="0"/>
              <a:t>        Accuracy : 96.59 % </a:t>
            </a:r>
          </a:p>
          <a:p>
            <a:pPr marL="0" indent="0">
              <a:buNone/>
            </a:pPr>
            <a:r>
              <a:rPr lang="en-US" dirty="0"/>
              <a:t>        Recall : 95.90 %</a:t>
            </a:r>
          </a:p>
          <a:p>
            <a:pPr marL="0" indent="0">
              <a:buNone/>
            </a:pPr>
            <a:r>
              <a:rPr lang="en-US" dirty="0"/>
              <a:t>        Precision : 96.47 %</a:t>
            </a:r>
          </a:p>
          <a:p>
            <a:pPr marL="0" indent="0">
              <a:buNone/>
            </a:pPr>
            <a:endParaRPr lang="en-US" dirty="0"/>
          </a:p>
          <a:p>
            <a:pPr marL="0" indent="0">
              <a:buNone/>
            </a:pPr>
            <a:endParaRPr lang="en-US" dirty="0" smtClean="0"/>
          </a:p>
          <a:p>
            <a:endParaRPr lang="en-US" dirty="0"/>
          </a:p>
        </p:txBody>
      </p:sp>
    </p:spTree>
    <p:extLst>
      <p:ext uri="{BB962C8B-B14F-4D97-AF65-F5344CB8AC3E}">
        <p14:creationId xmlns:p14="http://schemas.microsoft.com/office/powerpoint/2010/main" val="58502106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3">
                                            <p:txEl>
                                              <p:pRg st="1" end="1"/>
                                            </p:txEl>
                                          </p:spTgt>
                                        </p:tgtEl>
                                        <p:attrNameLst>
                                          <p:attrName>style.visibility</p:attrName>
                                        </p:attrNameLst>
                                      </p:cBhvr>
                                      <p:to>
                                        <p:strVal val="visible"/>
                                      </p:to>
                                    </p:set>
                                    <p:anim calcmode="lin" valueType="num">
                                      <p:cBhvr additive="base">
                                        <p:cTn id="13"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1" end="1"/>
                                            </p:txEl>
                                          </p:spTgt>
                                        </p:tgtEl>
                                        <p:attrNameLst>
                                          <p:attrName>ppt_y</p:attrName>
                                        </p:attrNameLst>
                                      </p:cBhvr>
                                      <p:tavLst>
                                        <p:tav tm="0">
                                          <p:val>
                                            <p:strVal val="1+#ppt_h/2"/>
                                          </p:val>
                                        </p:tav>
                                        <p:tav tm="100000">
                                          <p:val>
                                            <p:strVal val="#ppt_y"/>
                                          </p:val>
                                        </p:tav>
                                      </p:tavLst>
                                    </p:anim>
                                  </p:childTnLst>
                                </p:cTn>
                              </p:par>
                              <p:par>
                                <p:cTn id="15" presetID="2" presetClass="entr" presetSubtype="4" fill="hold" nodeType="withEffect">
                                  <p:stCondLst>
                                    <p:cond delay="0"/>
                                  </p:stCondLst>
                                  <p:childTnLst>
                                    <p:set>
                                      <p:cBhvr>
                                        <p:cTn id="16" dur="1" fill="hold">
                                          <p:stCondLst>
                                            <p:cond delay="0"/>
                                          </p:stCondLst>
                                        </p:cTn>
                                        <p:tgtEl>
                                          <p:spTgt spid="3">
                                            <p:txEl>
                                              <p:pRg st="2" end="2"/>
                                            </p:txEl>
                                          </p:spTgt>
                                        </p:tgtEl>
                                        <p:attrNameLst>
                                          <p:attrName>style.visibility</p:attrName>
                                        </p:attrNameLst>
                                      </p:cBhvr>
                                      <p:to>
                                        <p:strVal val="visible"/>
                                      </p:to>
                                    </p:set>
                                    <p:anim calcmode="lin" valueType="num">
                                      <p:cBhvr additive="base">
                                        <p:cTn id="17"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18" dur="500" fill="hold"/>
                                        <p:tgtEl>
                                          <p:spTgt spid="3">
                                            <p:txEl>
                                              <p:pRg st="2" end="2"/>
                                            </p:txEl>
                                          </p:spTgt>
                                        </p:tgtEl>
                                        <p:attrNameLst>
                                          <p:attrName>ppt_y</p:attrName>
                                        </p:attrNameLst>
                                      </p:cBhvr>
                                      <p:tavLst>
                                        <p:tav tm="0">
                                          <p:val>
                                            <p:strVal val="1+#ppt_h/2"/>
                                          </p:val>
                                        </p:tav>
                                        <p:tav tm="100000">
                                          <p:val>
                                            <p:strVal val="#ppt_y"/>
                                          </p:val>
                                        </p:tav>
                                      </p:tavLst>
                                    </p:anim>
                                  </p:childTnLst>
                                </p:cTn>
                              </p:par>
                              <p:par>
                                <p:cTn id="19" presetID="2" presetClass="entr" presetSubtype="4" fill="hold" nodeType="withEffect">
                                  <p:stCondLst>
                                    <p:cond delay="0"/>
                                  </p:stCondLst>
                                  <p:childTnLst>
                                    <p:set>
                                      <p:cBhvr>
                                        <p:cTn id="20" dur="1" fill="hold">
                                          <p:stCondLst>
                                            <p:cond delay="0"/>
                                          </p:stCondLst>
                                        </p:cTn>
                                        <p:tgtEl>
                                          <p:spTgt spid="3">
                                            <p:txEl>
                                              <p:pRg st="3" end="3"/>
                                            </p:txEl>
                                          </p:spTgt>
                                        </p:tgtEl>
                                        <p:attrNameLst>
                                          <p:attrName>style.visibility</p:attrName>
                                        </p:attrNameLst>
                                      </p:cBhvr>
                                      <p:to>
                                        <p:strVal val="visible"/>
                                      </p:to>
                                    </p:set>
                                    <p:anim calcmode="lin" valueType="num">
                                      <p:cBhvr additive="base">
                                        <p:cTn id="21" dur="500" fill="hold"/>
                                        <p:tgtEl>
                                          <p:spTgt spid="3">
                                            <p:txEl>
                                              <p:pRg st="3" end="3"/>
                                            </p:txEl>
                                          </p:spTgt>
                                        </p:tgtEl>
                                        <p:attrNameLst>
                                          <p:attrName>ppt_x</p:attrName>
                                        </p:attrNameLst>
                                      </p:cBhvr>
                                      <p:tavLst>
                                        <p:tav tm="0">
                                          <p:val>
                                            <p:strVal val="#ppt_x"/>
                                          </p:val>
                                        </p:tav>
                                        <p:tav tm="100000">
                                          <p:val>
                                            <p:strVal val="#ppt_x"/>
                                          </p:val>
                                        </p:tav>
                                      </p:tavLst>
                                    </p:anim>
                                    <p:anim calcmode="lin" valueType="num">
                                      <p:cBhvr additive="base">
                                        <p:cTn id="22" dur="500" fill="hold"/>
                                        <p:tgtEl>
                                          <p:spTgt spid="3">
                                            <p:txEl>
                                              <p:pRg st="3" end="3"/>
                                            </p:txEl>
                                          </p:spTgt>
                                        </p:tgtEl>
                                        <p:attrNameLst>
                                          <p:attrName>ppt_y</p:attrName>
                                        </p:attrNameLst>
                                      </p:cBhvr>
                                      <p:tavLst>
                                        <p:tav tm="0">
                                          <p:val>
                                            <p:strVal val="1+#ppt_h/2"/>
                                          </p:val>
                                        </p:tav>
                                        <p:tav tm="100000">
                                          <p:val>
                                            <p:strVal val="#ppt_y"/>
                                          </p:val>
                                        </p:tav>
                                      </p:tavLst>
                                    </p:anim>
                                  </p:childTnLst>
                                </p:cTn>
                              </p:par>
                            </p:childTnLst>
                          </p:cTn>
                        </p:par>
                      </p:childTnLst>
                    </p:cTn>
                  </p:par>
                  <p:par>
                    <p:cTn id="23" fill="hold">
                      <p:stCondLst>
                        <p:cond delay="indefinite"/>
                      </p:stCondLst>
                      <p:childTnLst>
                        <p:par>
                          <p:cTn id="24" fill="hold">
                            <p:stCondLst>
                              <p:cond delay="0"/>
                            </p:stCondLst>
                            <p:childTnLst>
                              <p:par>
                                <p:cTn id="25" presetID="2" presetClass="entr" presetSubtype="4" fill="hold" nodeType="clickEffect">
                                  <p:stCondLst>
                                    <p:cond delay="0"/>
                                  </p:stCondLst>
                                  <p:childTnLst>
                                    <p:set>
                                      <p:cBhvr>
                                        <p:cTn id="26" dur="1" fill="hold">
                                          <p:stCondLst>
                                            <p:cond delay="0"/>
                                          </p:stCondLst>
                                        </p:cTn>
                                        <p:tgtEl>
                                          <p:spTgt spid="3">
                                            <p:txEl>
                                              <p:pRg st="4" end="4"/>
                                            </p:txEl>
                                          </p:spTgt>
                                        </p:tgtEl>
                                        <p:attrNameLst>
                                          <p:attrName>style.visibility</p:attrName>
                                        </p:attrNameLst>
                                      </p:cBhvr>
                                      <p:to>
                                        <p:strVal val="visible"/>
                                      </p:to>
                                    </p:set>
                                    <p:anim calcmode="lin" valueType="num">
                                      <p:cBhvr additive="base">
                                        <p:cTn id="27" dur="500" fill="hold"/>
                                        <p:tgtEl>
                                          <p:spTgt spid="3">
                                            <p:txEl>
                                              <p:pRg st="4" end="4"/>
                                            </p:txEl>
                                          </p:spTgt>
                                        </p:tgtEl>
                                        <p:attrNameLst>
                                          <p:attrName>ppt_x</p:attrName>
                                        </p:attrNameLst>
                                      </p:cBhvr>
                                      <p:tavLst>
                                        <p:tav tm="0">
                                          <p:val>
                                            <p:strVal val="#ppt_x"/>
                                          </p:val>
                                        </p:tav>
                                        <p:tav tm="100000">
                                          <p:val>
                                            <p:strVal val="#ppt_x"/>
                                          </p:val>
                                        </p:tav>
                                      </p:tavLst>
                                    </p:anim>
                                    <p:anim calcmode="lin" valueType="num">
                                      <p:cBhvr additive="base">
                                        <p:cTn id="28" dur="500" fill="hold"/>
                                        <p:tgtEl>
                                          <p:spTgt spid="3">
                                            <p:txEl>
                                              <p:pRg st="4" end="4"/>
                                            </p:txEl>
                                          </p:spTgt>
                                        </p:tgtEl>
                                        <p:attrNameLst>
                                          <p:attrName>ppt_y</p:attrName>
                                        </p:attrNameLst>
                                      </p:cBhvr>
                                      <p:tavLst>
                                        <p:tav tm="0">
                                          <p:val>
                                            <p:strVal val="1+#ppt_h/2"/>
                                          </p:val>
                                        </p:tav>
                                        <p:tav tm="100000">
                                          <p:val>
                                            <p:strVal val="#ppt_y"/>
                                          </p:val>
                                        </p:tav>
                                      </p:tavLst>
                                    </p:anim>
                                  </p:childTnLst>
                                </p:cTn>
                              </p:par>
                            </p:childTnLst>
                          </p:cTn>
                        </p:par>
                      </p:childTnLst>
                    </p:cTn>
                  </p:par>
                  <p:par>
                    <p:cTn id="29" fill="hold">
                      <p:stCondLst>
                        <p:cond delay="indefinite"/>
                      </p:stCondLst>
                      <p:childTnLst>
                        <p:par>
                          <p:cTn id="30" fill="hold">
                            <p:stCondLst>
                              <p:cond delay="0"/>
                            </p:stCondLst>
                            <p:childTnLst>
                              <p:par>
                                <p:cTn id="31" presetID="2" presetClass="entr" presetSubtype="4" fill="hold" nodeType="clickEffect">
                                  <p:stCondLst>
                                    <p:cond delay="0"/>
                                  </p:stCondLst>
                                  <p:childTnLst>
                                    <p:set>
                                      <p:cBhvr>
                                        <p:cTn id="32" dur="1" fill="hold">
                                          <p:stCondLst>
                                            <p:cond delay="0"/>
                                          </p:stCondLst>
                                        </p:cTn>
                                        <p:tgtEl>
                                          <p:spTgt spid="3">
                                            <p:txEl>
                                              <p:pRg st="5" end="5"/>
                                            </p:txEl>
                                          </p:spTgt>
                                        </p:tgtEl>
                                        <p:attrNameLst>
                                          <p:attrName>style.visibility</p:attrName>
                                        </p:attrNameLst>
                                      </p:cBhvr>
                                      <p:to>
                                        <p:strVal val="visible"/>
                                      </p:to>
                                    </p:set>
                                    <p:anim calcmode="lin" valueType="num">
                                      <p:cBhvr additive="base">
                                        <p:cTn id="33" dur="500" fill="hold"/>
                                        <p:tgtEl>
                                          <p:spTgt spid="3">
                                            <p:txEl>
                                              <p:pRg st="5" end="5"/>
                                            </p:txEl>
                                          </p:spTgt>
                                        </p:tgtEl>
                                        <p:attrNameLst>
                                          <p:attrName>ppt_x</p:attrName>
                                        </p:attrNameLst>
                                      </p:cBhvr>
                                      <p:tavLst>
                                        <p:tav tm="0">
                                          <p:val>
                                            <p:strVal val="#ppt_x"/>
                                          </p:val>
                                        </p:tav>
                                        <p:tav tm="100000">
                                          <p:val>
                                            <p:strVal val="#ppt_x"/>
                                          </p:val>
                                        </p:tav>
                                      </p:tavLst>
                                    </p:anim>
                                    <p:anim calcmode="lin" valueType="num">
                                      <p:cBhvr additive="base">
                                        <p:cTn id="34" dur="500" fill="hold"/>
                                        <p:tgtEl>
                                          <p:spTgt spid="3">
                                            <p:txEl>
                                              <p:pRg st="5" end="5"/>
                                            </p:txEl>
                                          </p:spTgt>
                                        </p:tgtEl>
                                        <p:attrNameLst>
                                          <p:attrName>ppt_y</p:attrName>
                                        </p:attrNameLst>
                                      </p:cBhvr>
                                      <p:tavLst>
                                        <p:tav tm="0">
                                          <p:val>
                                            <p:strVal val="1+#ppt_h/2"/>
                                          </p:val>
                                        </p:tav>
                                        <p:tav tm="100000">
                                          <p:val>
                                            <p:strVal val="#ppt_y"/>
                                          </p:val>
                                        </p:tav>
                                      </p:tavLst>
                                    </p:anim>
                                  </p:childTnLst>
                                </p:cTn>
                              </p:par>
                              <p:par>
                                <p:cTn id="35" presetID="2" presetClass="entr" presetSubtype="4" fill="hold" nodeType="withEffect">
                                  <p:stCondLst>
                                    <p:cond delay="0"/>
                                  </p:stCondLst>
                                  <p:childTnLst>
                                    <p:set>
                                      <p:cBhvr>
                                        <p:cTn id="36" dur="1" fill="hold">
                                          <p:stCondLst>
                                            <p:cond delay="0"/>
                                          </p:stCondLst>
                                        </p:cTn>
                                        <p:tgtEl>
                                          <p:spTgt spid="3">
                                            <p:txEl>
                                              <p:pRg st="6" end="6"/>
                                            </p:txEl>
                                          </p:spTgt>
                                        </p:tgtEl>
                                        <p:attrNameLst>
                                          <p:attrName>style.visibility</p:attrName>
                                        </p:attrNameLst>
                                      </p:cBhvr>
                                      <p:to>
                                        <p:strVal val="visible"/>
                                      </p:to>
                                    </p:set>
                                    <p:anim calcmode="lin" valueType="num">
                                      <p:cBhvr additive="base">
                                        <p:cTn id="37" dur="500" fill="hold"/>
                                        <p:tgtEl>
                                          <p:spTgt spid="3">
                                            <p:txEl>
                                              <p:pRg st="6" end="6"/>
                                            </p:txEl>
                                          </p:spTgt>
                                        </p:tgtEl>
                                        <p:attrNameLst>
                                          <p:attrName>ppt_x</p:attrName>
                                        </p:attrNameLst>
                                      </p:cBhvr>
                                      <p:tavLst>
                                        <p:tav tm="0">
                                          <p:val>
                                            <p:strVal val="#ppt_x"/>
                                          </p:val>
                                        </p:tav>
                                        <p:tav tm="100000">
                                          <p:val>
                                            <p:strVal val="#ppt_x"/>
                                          </p:val>
                                        </p:tav>
                                      </p:tavLst>
                                    </p:anim>
                                    <p:anim calcmode="lin" valueType="num">
                                      <p:cBhvr additive="base">
                                        <p:cTn id="38" dur="500" fill="hold"/>
                                        <p:tgtEl>
                                          <p:spTgt spid="3">
                                            <p:txEl>
                                              <p:pRg st="6" end="6"/>
                                            </p:txEl>
                                          </p:spTgt>
                                        </p:tgtEl>
                                        <p:attrNameLst>
                                          <p:attrName>ppt_y</p:attrName>
                                        </p:attrNameLst>
                                      </p:cBhvr>
                                      <p:tavLst>
                                        <p:tav tm="0">
                                          <p:val>
                                            <p:strVal val="1+#ppt_h/2"/>
                                          </p:val>
                                        </p:tav>
                                        <p:tav tm="100000">
                                          <p:val>
                                            <p:strVal val="#ppt_y"/>
                                          </p:val>
                                        </p:tav>
                                      </p:tavLst>
                                    </p:anim>
                                  </p:childTnLst>
                                </p:cTn>
                              </p:par>
                              <p:par>
                                <p:cTn id="39" presetID="2" presetClass="entr" presetSubtype="4" fill="hold" nodeType="withEffect">
                                  <p:stCondLst>
                                    <p:cond delay="0"/>
                                  </p:stCondLst>
                                  <p:childTnLst>
                                    <p:set>
                                      <p:cBhvr>
                                        <p:cTn id="40" dur="1" fill="hold">
                                          <p:stCondLst>
                                            <p:cond delay="0"/>
                                          </p:stCondLst>
                                        </p:cTn>
                                        <p:tgtEl>
                                          <p:spTgt spid="3">
                                            <p:txEl>
                                              <p:pRg st="7" end="7"/>
                                            </p:txEl>
                                          </p:spTgt>
                                        </p:tgtEl>
                                        <p:attrNameLst>
                                          <p:attrName>style.visibility</p:attrName>
                                        </p:attrNameLst>
                                      </p:cBhvr>
                                      <p:to>
                                        <p:strVal val="visible"/>
                                      </p:to>
                                    </p:set>
                                    <p:anim calcmode="lin" valueType="num">
                                      <p:cBhvr additive="base">
                                        <p:cTn id="41" dur="500" fill="hold"/>
                                        <p:tgtEl>
                                          <p:spTgt spid="3">
                                            <p:txEl>
                                              <p:pRg st="7" end="7"/>
                                            </p:txEl>
                                          </p:spTgt>
                                        </p:tgtEl>
                                        <p:attrNameLst>
                                          <p:attrName>ppt_x</p:attrName>
                                        </p:attrNameLst>
                                      </p:cBhvr>
                                      <p:tavLst>
                                        <p:tav tm="0">
                                          <p:val>
                                            <p:strVal val="#ppt_x"/>
                                          </p:val>
                                        </p:tav>
                                        <p:tav tm="100000">
                                          <p:val>
                                            <p:strVal val="#ppt_x"/>
                                          </p:val>
                                        </p:tav>
                                      </p:tavLst>
                                    </p:anim>
                                    <p:anim calcmode="lin" valueType="num">
                                      <p:cBhvr additive="base">
                                        <p:cTn id="42" dur="500" fill="hold"/>
                                        <p:tgtEl>
                                          <p:spTgt spid="3">
                                            <p:txEl>
                                              <p:pRg st="7" end="7"/>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Problem Statement</a:t>
            </a:r>
            <a:endParaRPr lang="en-US" dirty="0"/>
          </a:p>
        </p:txBody>
      </p:sp>
      <p:sp>
        <p:nvSpPr>
          <p:cNvPr id="3" name="Content Placeholder 2"/>
          <p:cNvSpPr>
            <a:spLocks noGrp="1"/>
          </p:cNvSpPr>
          <p:nvPr>
            <p:ph idx="1"/>
          </p:nvPr>
        </p:nvSpPr>
        <p:spPr/>
        <p:txBody>
          <a:bodyPr/>
          <a:lstStyle/>
          <a:p>
            <a:r>
              <a:rPr lang="en-US" dirty="0"/>
              <a:t>Plumbing &amp; Drain Service company offers a broad array of plumbing repair, sewer and drain cleaning services using its patented, proprietary machine. Demand Forecasting and customer churn is a challenging problem and for that it has collected records of historical data of their customers along with the kind of services they offered to them. The goal is to study the customer’s data and to predict the kind of service to be offered for a customer based on his/her historical transactional data and churn prediction. </a:t>
            </a:r>
          </a:p>
        </p:txBody>
      </p:sp>
    </p:spTree>
    <p:extLst>
      <p:ext uri="{BB962C8B-B14F-4D97-AF65-F5344CB8AC3E}">
        <p14:creationId xmlns:p14="http://schemas.microsoft.com/office/powerpoint/2010/main" val="1311410094"/>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295401" y="5003799"/>
            <a:ext cx="9609666" cy="378353"/>
          </a:xfrm>
        </p:spPr>
        <p:txBody>
          <a:bodyPr>
            <a:normAutofit fontScale="90000"/>
          </a:bodyPr>
          <a:lstStyle/>
          <a:p>
            <a:endParaRPr lang="en-US" dirty="0"/>
          </a:p>
        </p:txBody>
      </p:sp>
      <p:pic>
        <p:nvPicPr>
          <p:cNvPr id="5" name="Picture Placeholder 4"/>
          <p:cNvPicPr>
            <a:picLocks noGrp="1" noChangeAspect="1"/>
          </p:cNvPicPr>
          <p:nvPr>
            <p:ph type="pic" idx="1"/>
          </p:nvPr>
        </p:nvPicPr>
        <p:blipFill>
          <a:blip r:embed="rId2">
            <a:extLst>
              <a:ext uri="{28A0092B-C50C-407E-A947-70E740481C1C}">
                <a14:useLocalDpi xmlns:a14="http://schemas.microsoft.com/office/drawing/2010/main" val="0"/>
              </a:ext>
            </a:extLst>
          </a:blip>
          <a:stretch>
            <a:fillRect/>
          </a:stretch>
        </p:blipFill>
        <p:spPr>
          <a:xfrm>
            <a:off x="2159026" y="723899"/>
            <a:ext cx="8204173" cy="4406901"/>
          </a:xfrm>
          <a:prstGeom prst="rect">
            <a:avLst/>
          </a:prstGeom>
          <a:noFill/>
          <a:ln>
            <a:noFill/>
          </a:ln>
        </p:spPr>
      </p:pic>
      <p:sp>
        <p:nvSpPr>
          <p:cNvPr id="4" name="Text Placeholder 3"/>
          <p:cNvSpPr>
            <a:spLocks noGrp="1"/>
          </p:cNvSpPr>
          <p:nvPr>
            <p:ph type="body" sz="half" idx="2"/>
          </p:nvPr>
        </p:nvSpPr>
        <p:spPr>
          <a:xfrm>
            <a:off x="1295401" y="5382152"/>
            <a:ext cx="9609666" cy="688447"/>
          </a:xfrm>
        </p:spPr>
        <p:txBody>
          <a:bodyPr/>
          <a:lstStyle/>
          <a:p>
            <a:r>
              <a:rPr lang="en-US" dirty="0" smtClean="0"/>
              <a:t>Thanks : Lokesh Yadav</a:t>
            </a:r>
            <a:endParaRPr lang="en-US" dirty="0"/>
          </a:p>
        </p:txBody>
      </p:sp>
    </p:spTree>
    <p:extLst>
      <p:ext uri="{BB962C8B-B14F-4D97-AF65-F5344CB8AC3E}">
        <p14:creationId xmlns:p14="http://schemas.microsoft.com/office/powerpoint/2010/main" val="194151052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5"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2000"/>
                                        <p:tgtEl>
                                          <p:spTgt spid="5"/>
                                        </p:tgtEl>
                                      </p:cBhvr>
                                    </p:animEffect>
                                    <p:anim calcmode="lin" valueType="num">
                                      <p:cBhvr>
                                        <p:cTn id="8" dur="2000" fill="hold"/>
                                        <p:tgtEl>
                                          <p:spTgt spid="5"/>
                                        </p:tgtEl>
                                        <p:attrNameLst>
                                          <p:attrName>ppt_w</p:attrName>
                                        </p:attrNameLst>
                                      </p:cBhvr>
                                      <p:tavLst>
                                        <p:tav tm="0" fmla="#ppt_w*sin(2.5*pi*$)">
                                          <p:val>
                                            <p:fltVal val="0"/>
                                          </p:val>
                                        </p:tav>
                                        <p:tav tm="100000">
                                          <p:val>
                                            <p:fltVal val="1"/>
                                          </p:val>
                                        </p:tav>
                                      </p:tavLst>
                                    </p:anim>
                                    <p:anim calcmode="lin" valueType="num">
                                      <p:cBhvr>
                                        <p:cTn id="9" dur="2000" fill="hold"/>
                                        <p:tgtEl>
                                          <p:spTgt spid="5"/>
                                        </p:tgtEl>
                                        <p:attrNameLst>
                                          <p:attrName>ppt_h</p:attrName>
                                        </p:attrNameLst>
                                      </p:cBhvr>
                                      <p:tavLst>
                                        <p:tav tm="0">
                                          <p:val>
                                            <p:strVal val="#ppt_h"/>
                                          </p:val>
                                        </p:tav>
                                        <p:tav tm="100000">
                                          <p:val>
                                            <p:strVal val="#ppt_h"/>
                                          </p:val>
                                        </p:tav>
                                      </p:tavLst>
                                    </p:anim>
                                  </p:childTnLst>
                                </p:cTn>
                              </p:par>
                            </p:childTnLst>
                          </p:cTn>
                        </p:par>
                      </p:childTnLst>
                    </p:cTn>
                  </p:par>
                  <p:par>
                    <p:cTn id="10" fill="hold">
                      <p:stCondLst>
                        <p:cond delay="indefinite"/>
                      </p:stCondLst>
                      <p:childTnLst>
                        <p:par>
                          <p:cTn id="11" fill="hold">
                            <p:stCondLst>
                              <p:cond delay="0"/>
                            </p:stCondLst>
                            <p:childTnLst>
                              <p:par>
                                <p:cTn id="12" presetID="14" presetClass="entr" presetSubtype="10" fill="hold" nodeType="clickEffect">
                                  <p:stCondLst>
                                    <p:cond delay="0"/>
                                  </p:stCondLst>
                                  <p:childTnLst>
                                    <p:set>
                                      <p:cBhvr>
                                        <p:cTn id="13" dur="1" fill="hold">
                                          <p:stCondLst>
                                            <p:cond delay="0"/>
                                          </p:stCondLst>
                                        </p:cTn>
                                        <p:tgtEl>
                                          <p:spTgt spid="4">
                                            <p:txEl>
                                              <p:pRg st="0" end="0"/>
                                            </p:txEl>
                                          </p:spTgt>
                                        </p:tgtEl>
                                        <p:attrNameLst>
                                          <p:attrName>style.visibility</p:attrName>
                                        </p:attrNameLst>
                                      </p:cBhvr>
                                      <p:to>
                                        <p:strVal val="visible"/>
                                      </p:to>
                                    </p:set>
                                    <p:animEffect transition="in" filter="randombar(horizontal)">
                                      <p:cBhvr>
                                        <p:cTn id="14" dur="500"/>
                                        <p:tgtEl>
                                          <p:spTgt spid="4">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295399" y="1883832"/>
            <a:ext cx="6241816" cy="960968"/>
          </a:xfrm>
        </p:spPr>
        <p:txBody>
          <a:bodyPr/>
          <a:lstStyle/>
          <a:p>
            <a:r>
              <a:rPr lang="en-US" dirty="0" smtClean="0"/>
              <a:t>Home Owners</a:t>
            </a:r>
            <a:endParaRPr lang="en-US" dirty="0"/>
          </a:p>
        </p:txBody>
      </p:sp>
      <p:pic>
        <p:nvPicPr>
          <p:cNvPr id="5" name="Picture Placeholder 4"/>
          <p:cNvPicPr>
            <a:picLocks noGrp="1" noChangeAspect="1"/>
          </p:cNvPicPr>
          <p:nvPr>
            <p:ph type="pic" idx="1"/>
          </p:nvPr>
        </p:nvPicPr>
        <p:blipFill>
          <a:blip r:embed="rId2">
            <a:extLst>
              <a:ext uri="{28A0092B-C50C-407E-A947-70E740481C1C}">
                <a14:useLocalDpi xmlns:a14="http://schemas.microsoft.com/office/drawing/2010/main" val="0"/>
              </a:ext>
            </a:extLst>
          </a:blip>
          <a:srcRect l="1878" r="1878"/>
          <a:stretch>
            <a:fillRect/>
          </a:stretch>
        </p:blipFill>
        <p:spPr/>
      </p:pic>
      <p:sp>
        <p:nvSpPr>
          <p:cNvPr id="4" name="Text Placeholder 3"/>
          <p:cNvSpPr>
            <a:spLocks noGrp="1"/>
          </p:cNvSpPr>
          <p:nvPr>
            <p:ph type="body" sz="half" idx="2"/>
          </p:nvPr>
        </p:nvSpPr>
        <p:spPr/>
        <p:txBody>
          <a:bodyPr>
            <a:normAutofit fontScale="92500" lnSpcReduction="10000"/>
          </a:bodyPr>
          <a:lstStyle/>
          <a:p>
            <a:pPr marL="285750" indent="-285750" algn="l">
              <a:buFont typeface="Arial" panose="020B0604020202020204" pitchFamily="34" charset="0"/>
              <a:buChar char="•"/>
            </a:pPr>
            <a:r>
              <a:rPr lang="en-US" dirty="0" smtClean="0"/>
              <a:t>DIY (Do </a:t>
            </a:r>
            <a:r>
              <a:rPr lang="en-US" dirty="0"/>
              <a:t>I</a:t>
            </a:r>
            <a:r>
              <a:rPr lang="en-US" dirty="0" smtClean="0"/>
              <a:t>t Yourself)</a:t>
            </a:r>
          </a:p>
          <a:p>
            <a:pPr marL="285750" indent="-285750" algn="l">
              <a:buFont typeface="Arial" panose="020B0604020202020204" pitchFamily="34" charset="0"/>
              <a:buChar char="•"/>
            </a:pPr>
            <a:r>
              <a:rPr lang="en-US" dirty="0" smtClean="0"/>
              <a:t>Cost Sensitive</a:t>
            </a:r>
          </a:p>
          <a:p>
            <a:pPr marL="285750" indent="-285750" algn="l">
              <a:buFont typeface="Arial" panose="020B0604020202020204" pitchFamily="34" charset="0"/>
              <a:buChar char="•"/>
            </a:pPr>
            <a:r>
              <a:rPr lang="en-US" dirty="0" smtClean="0"/>
              <a:t>Reputation</a:t>
            </a:r>
          </a:p>
          <a:p>
            <a:pPr marL="285750" indent="-285750" algn="l">
              <a:buFont typeface="Arial" panose="020B0604020202020204" pitchFamily="34" charset="0"/>
              <a:buChar char="•"/>
            </a:pPr>
            <a:r>
              <a:rPr lang="en-US" dirty="0" smtClean="0"/>
              <a:t>Slower Decision Making</a:t>
            </a:r>
          </a:p>
          <a:p>
            <a:pPr marL="285750" indent="-285750" algn="l">
              <a:buFont typeface="Arial" panose="020B0604020202020204" pitchFamily="34" charset="0"/>
              <a:buChar char="•"/>
            </a:pPr>
            <a:r>
              <a:rPr lang="en-US" dirty="0" smtClean="0"/>
              <a:t>Pain Point – Owning a home and home maintenance</a:t>
            </a:r>
            <a:endParaRPr lang="en-US" dirty="0"/>
          </a:p>
        </p:txBody>
      </p:sp>
    </p:spTree>
    <p:extLst>
      <p:ext uri="{BB962C8B-B14F-4D97-AF65-F5344CB8AC3E}">
        <p14:creationId xmlns:p14="http://schemas.microsoft.com/office/powerpoint/2010/main" val="3542707677"/>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295399" y="1883832"/>
            <a:ext cx="6241816" cy="960968"/>
          </a:xfrm>
        </p:spPr>
        <p:txBody>
          <a:bodyPr/>
          <a:lstStyle/>
          <a:p>
            <a:r>
              <a:rPr lang="en-US" dirty="0" smtClean="0"/>
              <a:t>Real Estate Agents</a:t>
            </a:r>
            <a:endParaRPr lang="en-US" dirty="0"/>
          </a:p>
        </p:txBody>
      </p:sp>
      <p:sp>
        <p:nvSpPr>
          <p:cNvPr id="4" name="Text Placeholder 3"/>
          <p:cNvSpPr>
            <a:spLocks noGrp="1"/>
          </p:cNvSpPr>
          <p:nvPr>
            <p:ph type="body" sz="half" idx="2"/>
          </p:nvPr>
        </p:nvSpPr>
        <p:spPr/>
        <p:txBody>
          <a:bodyPr>
            <a:normAutofit fontScale="92500" lnSpcReduction="10000"/>
          </a:bodyPr>
          <a:lstStyle/>
          <a:p>
            <a:pPr marL="285750" indent="-285750" algn="l">
              <a:buFont typeface="Arial" panose="020B0604020202020204" pitchFamily="34" charset="0"/>
              <a:buChar char="•"/>
            </a:pPr>
            <a:r>
              <a:rPr lang="en-US" dirty="0" smtClean="0"/>
              <a:t>Referral Network , Local Community</a:t>
            </a:r>
          </a:p>
          <a:p>
            <a:pPr marL="285750" indent="-285750" algn="l">
              <a:buFont typeface="Arial" panose="020B0604020202020204" pitchFamily="34" charset="0"/>
              <a:buChar char="•"/>
            </a:pPr>
            <a:r>
              <a:rPr lang="en-US" dirty="0" smtClean="0"/>
              <a:t>Not Cost Sensitive</a:t>
            </a:r>
          </a:p>
          <a:p>
            <a:pPr marL="285750" indent="-285750" algn="l">
              <a:buFont typeface="Arial" panose="020B0604020202020204" pitchFamily="34" charset="0"/>
              <a:buChar char="•"/>
            </a:pPr>
            <a:r>
              <a:rPr lang="en-US" dirty="0" smtClean="0"/>
              <a:t>Reputation</a:t>
            </a:r>
          </a:p>
          <a:p>
            <a:pPr marL="285750" indent="-285750" algn="l">
              <a:buFont typeface="Arial" panose="020B0604020202020204" pitchFamily="34" charset="0"/>
              <a:buChar char="•"/>
            </a:pPr>
            <a:r>
              <a:rPr lang="en-US" dirty="0" smtClean="0"/>
              <a:t>Company Size</a:t>
            </a:r>
          </a:p>
          <a:p>
            <a:pPr marL="285750" indent="-285750" algn="l">
              <a:buFont typeface="Arial" panose="020B0604020202020204" pitchFamily="34" charset="0"/>
              <a:buChar char="•"/>
            </a:pPr>
            <a:r>
              <a:rPr lang="en-US" dirty="0" smtClean="0"/>
              <a:t>Pain Point – Reliability , Fast and responsive customer service</a:t>
            </a:r>
            <a:endParaRPr lang="en-US" dirty="0"/>
          </a:p>
        </p:txBody>
      </p:sp>
      <p:pic>
        <p:nvPicPr>
          <p:cNvPr id="6" name="Picture Placeholder 5"/>
          <p:cNvPicPr>
            <a:picLocks noGrp="1" noChangeAspect="1"/>
          </p:cNvPicPr>
          <p:nvPr>
            <p:ph type="pic" idx="1"/>
          </p:nvPr>
        </p:nvPicPr>
        <p:blipFill>
          <a:blip r:embed="rId2">
            <a:extLst>
              <a:ext uri="{28A0092B-C50C-407E-A947-70E740481C1C}">
                <a14:useLocalDpi xmlns:a14="http://schemas.microsoft.com/office/drawing/2010/main" val="0"/>
              </a:ext>
            </a:extLst>
          </a:blip>
          <a:srcRect l="1791" r="1791"/>
          <a:stretch>
            <a:fillRect/>
          </a:stretch>
        </p:blipFill>
        <p:spPr/>
      </p:pic>
    </p:spTree>
    <p:extLst>
      <p:ext uri="{BB962C8B-B14F-4D97-AF65-F5344CB8AC3E}">
        <p14:creationId xmlns:p14="http://schemas.microsoft.com/office/powerpoint/2010/main" val="3705640410"/>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295399" y="1883832"/>
            <a:ext cx="6241816" cy="960968"/>
          </a:xfrm>
        </p:spPr>
        <p:txBody>
          <a:bodyPr/>
          <a:lstStyle/>
          <a:p>
            <a:r>
              <a:rPr lang="en-US" dirty="0" smtClean="0"/>
              <a:t>Small Business Owners</a:t>
            </a:r>
            <a:endParaRPr lang="en-US" dirty="0"/>
          </a:p>
        </p:txBody>
      </p:sp>
      <p:sp>
        <p:nvSpPr>
          <p:cNvPr id="4" name="Text Placeholder 3"/>
          <p:cNvSpPr>
            <a:spLocks noGrp="1"/>
          </p:cNvSpPr>
          <p:nvPr>
            <p:ph type="body" sz="half" idx="2"/>
          </p:nvPr>
        </p:nvSpPr>
        <p:spPr/>
        <p:txBody>
          <a:bodyPr>
            <a:normAutofit fontScale="92500" lnSpcReduction="10000"/>
          </a:bodyPr>
          <a:lstStyle/>
          <a:p>
            <a:pPr marL="285750" indent="-285750" algn="l">
              <a:buFont typeface="Arial" panose="020B0604020202020204" pitchFamily="34" charset="0"/>
              <a:buChar char="•"/>
            </a:pPr>
            <a:r>
              <a:rPr lang="en-US" dirty="0" smtClean="0"/>
              <a:t>Store Owners and Entrepreneur</a:t>
            </a:r>
          </a:p>
          <a:p>
            <a:pPr marL="285750" indent="-285750" algn="l">
              <a:buFont typeface="Arial" panose="020B0604020202020204" pitchFamily="34" charset="0"/>
              <a:buChar char="•"/>
            </a:pPr>
            <a:r>
              <a:rPr lang="en-US" dirty="0" smtClean="0"/>
              <a:t>Not Cost Sensitive</a:t>
            </a:r>
          </a:p>
          <a:p>
            <a:pPr marL="285750" indent="-285750" algn="l">
              <a:buFont typeface="Arial" panose="020B0604020202020204" pitchFamily="34" charset="0"/>
              <a:buChar char="•"/>
            </a:pPr>
            <a:r>
              <a:rPr lang="en-US" dirty="0" smtClean="0"/>
              <a:t>Reputation and Quality</a:t>
            </a:r>
          </a:p>
          <a:p>
            <a:pPr marL="285750" indent="-285750" algn="l">
              <a:buFont typeface="Arial" panose="020B0604020202020204" pitchFamily="34" charset="0"/>
              <a:buChar char="•"/>
            </a:pPr>
            <a:r>
              <a:rPr lang="en-US" dirty="0" smtClean="0"/>
              <a:t>Responsive and Speedy delivery</a:t>
            </a:r>
          </a:p>
          <a:p>
            <a:pPr marL="285750" indent="-285750" algn="l">
              <a:buFont typeface="Arial" panose="020B0604020202020204" pitchFamily="34" charset="0"/>
              <a:buChar char="•"/>
            </a:pPr>
            <a:r>
              <a:rPr lang="en-US" dirty="0" smtClean="0"/>
              <a:t>Pain Point – I need this fixed today</a:t>
            </a:r>
            <a:endParaRPr lang="en-US" dirty="0"/>
          </a:p>
        </p:txBody>
      </p:sp>
      <p:pic>
        <p:nvPicPr>
          <p:cNvPr id="5" name="Picture Placeholder 4"/>
          <p:cNvPicPr>
            <a:picLocks noGrp="1" noChangeAspect="1"/>
          </p:cNvPicPr>
          <p:nvPr>
            <p:ph type="pic" idx="1"/>
          </p:nvPr>
        </p:nvPicPr>
        <p:blipFill>
          <a:blip r:embed="rId2">
            <a:extLst>
              <a:ext uri="{28A0092B-C50C-407E-A947-70E740481C1C}">
                <a14:useLocalDpi xmlns:a14="http://schemas.microsoft.com/office/drawing/2010/main" val="0"/>
              </a:ext>
            </a:extLst>
          </a:blip>
          <a:stretch>
            <a:fillRect/>
          </a:stretch>
        </p:blipFill>
        <p:spPr>
          <a:xfrm>
            <a:off x="7277100" y="1447800"/>
            <a:ext cx="4115362" cy="4152900"/>
          </a:xfrm>
          <a:prstGeom prst="rect">
            <a:avLst/>
          </a:prstGeom>
          <a:noFill/>
          <a:ln>
            <a:noFill/>
          </a:ln>
        </p:spPr>
      </p:pic>
    </p:spTree>
    <p:extLst>
      <p:ext uri="{BB962C8B-B14F-4D97-AF65-F5344CB8AC3E}">
        <p14:creationId xmlns:p14="http://schemas.microsoft.com/office/powerpoint/2010/main" val="3981236639"/>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295399" y="1883832"/>
            <a:ext cx="6241816" cy="960968"/>
          </a:xfrm>
        </p:spPr>
        <p:txBody>
          <a:bodyPr/>
          <a:lstStyle/>
          <a:p>
            <a:r>
              <a:rPr lang="en-US" dirty="0" smtClean="0"/>
              <a:t>Restaurant Entrepreneur</a:t>
            </a:r>
            <a:endParaRPr lang="en-US" dirty="0"/>
          </a:p>
        </p:txBody>
      </p:sp>
      <p:sp>
        <p:nvSpPr>
          <p:cNvPr id="4" name="Text Placeholder 3"/>
          <p:cNvSpPr>
            <a:spLocks noGrp="1"/>
          </p:cNvSpPr>
          <p:nvPr>
            <p:ph type="body" sz="half" idx="2"/>
          </p:nvPr>
        </p:nvSpPr>
        <p:spPr/>
        <p:txBody>
          <a:bodyPr>
            <a:normAutofit fontScale="92500" lnSpcReduction="10000"/>
          </a:bodyPr>
          <a:lstStyle/>
          <a:p>
            <a:pPr marL="285750" indent="-285750" algn="l">
              <a:buFont typeface="Arial" panose="020B0604020202020204" pitchFamily="34" charset="0"/>
              <a:buChar char="•"/>
            </a:pPr>
            <a:r>
              <a:rPr lang="en-US" dirty="0" smtClean="0"/>
              <a:t>Small to mid size restaurant Owners</a:t>
            </a:r>
          </a:p>
          <a:p>
            <a:pPr marL="285750" indent="-285750" algn="l">
              <a:buFont typeface="Arial" panose="020B0604020202020204" pitchFamily="34" charset="0"/>
              <a:buChar char="•"/>
            </a:pPr>
            <a:r>
              <a:rPr lang="en-US" dirty="0" smtClean="0"/>
              <a:t>Cost Sensitive</a:t>
            </a:r>
          </a:p>
          <a:p>
            <a:pPr marL="285750" indent="-285750" algn="l">
              <a:buFont typeface="Arial" panose="020B0604020202020204" pitchFamily="34" charset="0"/>
              <a:buChar char="•"/>
            </a:pPr>
            <a:r>
              <a:rPr lang="en-US" dirty="0" smtClean="0"/>
              <a:t>Reputation and Quality Often go by online reviews</a:t>
            </a:r>
          </a:p>
          <a:p>
            <a:pPr marL="285750" indent="-285750" algn="l">
              <a:buFont typeface="Arial" panose="020B0604020202020204" pitchFamily="34" charset="0"/>
              <a:buChar char="•"/>
            </a:pPr>
            <a:r>
              <a:rPr lang="en-US" dirty="0" smtClean="0"/>
              <a:t>Responsive and Speedy delivery</a:t>
            </a:r>
          </a:p>
          <a:p>
            <a:pPr marL="285750" indent="-285750" algn="l">
              <a:buFont typeface="Arial" panose="020B0604020202020204" pitchFamily="34" charset="0"/>
              <a:buChar char="•"/>
            </a:pPr>
            <a:r>
              <a:rPr lang="en-US" dirty="0" smtClean="0"/>
              <a:t>Pain Point – Cash Inflow , On going projects , Business Relationship</a:t>
            </a:r>
            <a:endParaRPr lang="en-US" dirty="0"/>
          </a:p>
        </p:txBody>
      </p:sp>
      <p:pic>
        <p:nvPicPr>
          <p:cNvPr id="6" name="Picture Placeholder 5"/>
          <p:cNvPicPr>
            <a:picLocks noGrp="1" noChangeAspect="1"/>
          </p:cNvPicPr>
          <p:nvPr>
            <p:ph type="pic" idx="1"/>
          </p:nvPr>
        </p:nvPicPr>
        <p:blipFill>
          <a:blip r:embed="rId2">
            <a:extLst>
              <a:ext uri="{28A0092B-C50C-407E-A947-70E740481C1C}">
                <a14:useLocalDpi xmlns:a14="http://schemas.microsoft.com/office/drawing/2010/main" val="0"/>
              </a:ext>
            </a:extLst>
          </a:blip>
          <a:srcRect l="17919" r="17919"/>
          <a:stretch>
            <a:fillRect/>
          </a:stretch>
        </p:blipFill>
        <p:spPr/>
      </p:pic>
    </p:spTree>
    <p:extLst>
      <p:ext uri="{BB962C8B-B14F-4D97-AF65-F5344CB8AC3E}">
        <p14:creationId xmlns:p14="http://schemas.microsoft.com/office/powerpoint/2010/main" val="1047505915"/>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295399" y="1883832"/>
            <a:ext cx="6241816" cy="960968"/>
          </a:xfrm>
        </p:spPr>
        <p:txBody>
          <a:bodyPr/>
          <a:lstStyle/>
          <a:p>
            <a:r>
              <a:rPr lang="en-US" dirty="0" smtClean="0"/>
              <a:t>Property &amp; Facility Managers</a:t>
            </a:r>
            <a:endParaRPr lang="en-US" dirty="0"/>
          </a:p>
        </p:txBody>
      </p:sp>
      <p:sp>
        <p:nvSpPr>
          <p:cNvPr id="4" name="Text Placeholder 3"/>
          <p:cNvSpPr>
            <a:spLocks noGrp="1"/>
          </p:cNvSpPr>
          <p:nvPr>
            <p:ph type="body" sz="half" idx="2"/>
          </p:nvPr>
        </p:nvSpPr>
        <p:spPr/>
        <p:txBody>
          <a:bodyPr>
            <a:normAutofit fontScale="92500" lnSpcReduction="10000"/>
          </a:bodyPr>
          <a:lstStyle/>
          <a:p>
            <a:pPr marL="285750" indent="-285750" algn="l">
              <a:buFont typeface="Arial" panose="020B0604020202020204" pitchFamily="34" charset="0"/>
              <a:buChar char="•"/>
            </a:pPr>
            <a:r>
              <a:rPr lang="en-US" dirty="0" smtClean="0"/>
              <a:t>Apartments , Manufacturing , Offices , Operations Managers</a:t>
            </a:r>
          </a:p>
          <a:p>
            <a:pPr marL="285750" indent="-285750" algn="l">
              <a:buFont typeface="Arial" panose="020B0604020202020204" pitchFamily="34" charset="0"/>
              <a:buChar char="•"/>
            </a:pPr>
            <a:r>
              <a:rPr lang="en-US" dirty="0" smtClean="0"/>
              <a:t>Not Cost Sensitive</a:t>
            </a:r>
          </a:p>
          <a:p>
            <a:pPr marL="285750" indent="-285750" algn="l">
              <a:buFont typeface="Arial" panose="020B0604020202020204" pitchFamily="34" charset="0"/>
              <a:buChar char="•"/>
            </a:pPr>
            <a:r>
              <a:rPr lang="en-US" dirty="0" smtClean="0"/>
              <a:t>Win </a:t>
            </a:r>
            <a:r>
              <a:rPr lang="en-US" dirty="0" err="1" smtClean="0"/>
              <a:t>Win</a:t>
            </a:r>
            <a:r>
              <a:rPr lang="en-US" dirty="0" smtClean="0"/>
              <a:t> , Help Me &amp; Help You , Word of mouth marketing</a:t>
            </a:r>
          </a:p>
          <a:p>
            <a:pPr marL="285750" indent="-285750" algn="l">
              <a:buFont typeface="Arial" panose="020B0604020202020204" pitchFamily="34" charset="0"/>
              <a:buChar char="•"/>
            </a:pPr>
            <a:r>
              <a:rPr lang="en-US" dirty="0" smtClean="0"/>
              <a:t>Good plumbing Company with responsive customer service</a:t>
            </a:r>
          </a:p>
          <a:p>
            <a:pPr marL="285750" indent="-285750" algn="l">
              <a:buFont typeface="Arial" panose="020B0604020202020204" pitchFamily="34" charset="0"/>
              <a:buChar char="•"/>
            </a:pPr>
            <a:r>
              <a:rPr lang="en-US" dirty="0" smtClean="0"/>
              <a:t>Pain Point – No specific , Just need good plumbing company.</a:t>
            </a:r>
            <a:endParaRPr lang="en-US" dirty="0"/>
          </a:p>
        </p:txBody>
      </p:sp>
      <p:pic>
        <p:nvPicPr>
          <p:cNvPr id="5" name="Picture Placeholder 4"/>
          <p:cNvPicPr>
            <a:picLocks noGrp="1" noChangeAspect="1"/>
          </p:cNvPicPr>
          <p:nvPr>
            <p:ph type="pic" idx="1"/>
          </p:nvPr>
        </p:nvPicPr>
        <p:blipFill>
          <a:blip r:embed="rId2">
            <a:extLst>
              <a:ext uri="{28A0092B-C50C-407E-A947-70E740481C1C}">
                <a14:useLocalDpi xmlns:a14="http://schemas.microsoft.com/office/drawing/2010/main" val="0"/>
              </a:ext>
            </a:extLst>
          </a:blip>
          <a:srcRect l="5169" r="5169"/>
          <a:stretch>
            <a:fillRect/>
          </a:stretch>
        </p:blipFill>
        <p:spPr/>
      </p:pic>
    </p:spTree>
    <p:extLst>
      <p:ext uri="{BB962C8B-B14F-4D97-AF65-F5344CB8AC3E}">
        <p14:creationId xmlns:p14="http://schemas.microsoft.com/office/powerpoint/2010/main" val="694399774"/>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295399" y="1883832"/>
            <a:ext cx="6241816" cy="960968"/>
          </a:xfrm>
        </p:spPr>
        <p:txBody>
          <a:bodyPr/>
          <a:lstStyle/>
          <a:p>
            <a:r>
              <a:rPr lang="en-US" dirty="0" smtClean="0"/>
              <a:t>Contractors</a:t>
            </a:r>
            <a:endParaRPr lang="en-US" dirty="0"/>
          </a:p>
        </p:txBody>
      </p:sp>
      <p:sp>
        <p:nvSpPr>
          <p:cNvPr id="4" name="Text Placeholder 3"/>
          <p:cNvSpPr>
            <a:spLocks noGrp="1"/>
          </p:cNvSpPr>
          <p:nvPr>
            <p:ph type="body" sz="half" idx="2"/>
          </p:nvPr>
        </p:nvSpPr>
        <p:spPr/>
        <p:txBody>
          <a:bodyPr>
            <a:normAutofit fontScale="92500" lnSpcReduction="10000"/>
          </a:bodyPr>
          <a:lstStyle/>
          <a:p>
            <a:pPr marL="285750" indent="-285750" algn="l">
              <a:buFont typeface="Arial" panose="020B0604020202020204" pitchFamily="34" charset="0"/>
              <a:buChar char="•"/>
            </a:pPr>
            <a:r>
              <a:rPr lang="en-US" dirty="0" smtClean="0"/>
              <a:t>Civil , Retail , Food Services , Manufacturing</a:t>
            </a:r>
          </a:p>
          <a:p>
            <a:pPr marL="285750" indent="-285750" algn="l">
              <a:buFont typeface="Arial" panose="020B0604020202020204" pitchFamily="34" charset="0"/>
              <a:buChar char="•"/>
            </a:pPr>
            <a:r>
              <a:rPr lang="en-US" dirty="0" smtClean="0"/>
              <a:t>Not Cost Sensitive</a:t>
            </a:r>
          </a:p>
          <a:p>
            <a:pPr marL="285750" indent="-285750" algn="l">
              <a:buFont typeface="Arial" panose="020B0604020202020204" pitchFamily="34" charset="0"/>
              <a:buChar char="•"/>
            </a:pPr>
            <a:r>
              <a:rPr lang="en-US" dirty="0" smtClean="0"/>
              <a:t>Win Win , Help Me &amp; Help You , Word of mouth marketing</a:t>
            </a:r>
          </a:p>
          <a:p>
            <a:pPr marL="285750" indent="-285750" algn="l">
              <a:buFont typeface="Arial" panose="020B0604020202020204" pitchFamily="34" charset="0"/>
              <a:buChar char="•"/>
            </a:pPr>
            <a:r>
              <a:rPr lang="en-US" dirty="0" smtClean="0"/>
              <a:t>Good plumbing Company with responsive customer service</a:t>
            </a:r>
          </a:p>
          <a:p>
            <a:pPr marL="285750" indent="-285750" algn="l">
              <a:buFont typeface="Arial" panose="020B0604020202020204" pitchFamily="34" charset="0"/>
              <a:buChar char="•"/>
            </a:pPr>
            <a:r>
              <a:rPr lang="en-US" dirty="0" smtClean="0"/>
              <a:t>Pain Point – Quality Leads , Good Referral's</a:t>
            </a:r>
            <a:endParaRPr lang="en-US" dirty="0"/>
          </a:p>
        </p:txBody>
      </p:sp>
      <p:pic>
        <p:nvPicPr>
          <p:cNvPr id="6" name="Picture Placeholder 5"/>
          <p:cNvPicPr>
            <a:picLocks noGrp="1" noChangeAspect="1"/>
          </p:cNvPicPr>
          <p:nvPr>
            <p:ph type="pic" idx="1"/>
          </p:nvPr>
        </p:nvPicPr>
        <p:blipFill>
          <a:blip r:embed="rId2">
            <a:extLst>
              <a:ext uri="{28A0092B-C50C-407E-A947-70E740481C1C}">
                <a14:useLocalDpi xmlns:a14="http://schemas.microsoft.com/office/drawing/2010/main" val="0"/>
              </a:ext>
            </a:extLst>
          </a:blip>
          <a:srcRect l="1667" r="1667"/>
          <a:stretch>
            <a:fillRect/>
          </a:stretch>
        </p:blipFill>
        <p:spPr/>
      </p:pic>
    </p:spTree>
    <p:extLst>
      <p:ext uri="{BB962C8B-B14F-4D97-AF65-F5344CB8AC3E}">
        <p14:creationId xmlns:p14="http://schemas.microsoft.com/office/powerpoint/2010/main" val="2608204536"/>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Data Insights</a:t>
            </a:r>
            <a:endParaRPr lang="en-US" dirty="0"/>
          </a:p>
        </p:txBody>
      </p:sp>
      <p:sp>
        <p:nvSpPr>
          <p:cNvPr id="3" name="Text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1402790038"/>
      </p:ext>
    </p:extLst>
  </p:cSld>
  <p:clrMapOvr>
    <a:masterClrMapping/>
  </p:clrMapOvr>
  <p:timing>
    <p:tnLst>
      <p:par>
        <p:cTn id="1" dur="indefinite" restart="never" nodeType="tmRoot"/>
      </p:par>
    </p:tnLst>
  </p:timing>
</p:sld>
</file>

<file path=ppt/theme/_rels/theme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image" Target="../media/image1.jpeg"/></Relationships>
</file>

<file path=ppt/theme/theme1.xml><?xml version="1.0" encoding="utf-8"?>
<a:theme xmlns:a="http://schemas.openxmlformats.org/drawingml/2006/main" name="Organic">
  <a:themeElements>
    <a:clrScheme name="Organic">
      <a:dk1>
        <a:sysClr val="windowText" lastClr="000000"/>
      </a:dk1>
      <a:lt1>
        <a:sysClr val="window" lastClr="FFFFFF"/>
      </a:lt1>
      <a:dk2>
        <a:srgbClr val="212121"/>
      </a:dk2>
      <a:lt2>
        <a:srgbClr val="DADADA"/>
      </a:lt2>
      <a:accent1>
        <a:srgbClr val="83992A"/>
      </a:accent1>
      <a:accent2>
        <a:srgbClr val="3C9770"/>
      </a:accent2>
      <a:accent3>
        <a:srgbClr val="44709D"/>
      </a:accent3>
      <a:accent4>
        <a:srgbClr val="A23C33"/>
      </a:accent4>
      <a:accent5>
        <a:srgbClr val="D97828"/>
      </a:accent5>
      <a:accent6>
        <a:srgbClr val="DEB340"/>
      </a:accent6>
      <a:hlink>
        <a:srgbClr val="A8BF4D"/>
      </a:hlink>
      <a:folHlink>
        <a:srgbClr val="B4CA80"/>
      </a:folHlink>
    </a:clrScheme>
    <a:fontScheme name="Organic">
      <a:majorFont>
        <a:latin typeface="Garamond" panose="02020404030301010803"/>
        <a:ea typeface=""/>
        <a:cs typeface=""/>
        <a:font script="Jpan" typeface="ＭＳ Ｐゴシック"/>
        <a:font script="Hang" typeface="돋움"/>
        <a:font script="Hans" typeface="方正舒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Garamond" panose="02020404030301010803"/>
        <a:ea typeface=""/>
        <a:cs typeface=""/>
        <a:font script="Jpan" typeface="ＭＳ Ｐ明朝"/>
        <a:font script="Hang" typeface="바탕"/>
        <a:font script="Hans" typeface="方正舒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inorFont>
    </a:fontScheme>
    <a:fmtScheme name="Organic">
      <a:fillStyleLst>
        <a:solidFill>
          <a:schemeClr val="phClr"/>
        </a:solidFill>
        <a:gradFill rotWithShape="1">
          <a:gsLst>
            <a:gs pos="0">
              <a:schemeClr val="phClr">
                <a:tint val="60000"/>
                <a:lumMod val="110000"/>
              </a:schemeClr>
            </a:gs>
            <a:gs pos="100000">
              <a:schemeClr val="phClr">
                <a:tint val="82000"/>
              </a:schemeClr>
            </a:gs>
          </a:gsLst>
          <a:lin ang="5400000" scaled="0"/>
        </a:gradFill>
        <a:blipFill>
          <a:blip xmlns:r="http://schemas.openxmlformats.org/officeDocument/2006/relationships" r:embed="rId1">
            <a:duotone>
              <a:schemeClr val="phClr">
                <a:shade val="74000"/>
                <a:satMod val="130000"/>
                <a:lumMod val="90000"/>
              </a:schemeClr>
              <a:schemeClr val="phClr">
                <a:tint val="94000"/>
                <a:satMod val="120000"/>
                <a:lumMod val="104000"/>
              </a:schemeClr>
            </a:duotone>
          </a:blip>
          <a:tile tx="0" ty="0" sx="100000" sy="100000" flip="none" algn="tl"/>
        </a:blipFill>
      </a:fillStyleLst>
      <a:lnStyleLst>
        <a:ln w="9525"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innerShdw blurRad="25400" dist="12700" dir="13500000">
              <a:srgbClr val="000000">
                <a:alpha val="45000"/>
              </a:srgbClr>
            </a:innerShdw>
          </a:effectLst>
        </a:effectStyle>
        <a:effectStyle>
          <a:effectLst>
            <a:outerShdw blurRad="38100" dist="25400" dir="5400000" rotWithShape="0">
              <a:srgbClr val="000000">
                <a:alpha val="60000"/>
              </a:srgbClr>
            </a:outerShdw>
          </a:effectLst>
        </a:effectStyle>
      </a:effectStyleLst>
      <a:bgFillStyleLst>
        <a:solidFill>
          <a:schemeClr val="phClr"/>
        </a:solidFill>
        <a:gradFill rotWithShape="1">
          <a:gsLst>
            <a:gs pos="0">
              <a:schemeClr val="phClr">
                <a:tint val="90000"/>
                <a:lumMod val="110000"/>
              </a:schemeClr>
            </a:gs>
            <a:gs pos="100000">
              <a:schemeClr val="phClr">
                <a:shade val="88000"/>
                <a:lumMod val="98000"/>
              </a:schemeClr>
            </a:gs>
          </a:gsLst>
          <a:lin ang="5400000" scaled="0"/>
        </a:gradFill>
        <a:blipFill>
          <a:blip xmlns:r="http://schemas.openxmlformats.org/officeDocument/2006/relationships" r:embed="rId2"/>
          <a:stretch/>
        </a:blipFill>
      </a:bgFillStyleLst>
    </a:fmtScheme>
  </a:themeElements>
  <a:objectDefaults/>
  <a:extraClrSchemeLst/>
  <a:extLst>
    <a:ext uri="{05A4C25C-085E-4340-85A3-A5531E510DB2}">
      <thm15:themeFamily xmlns="" xmlns:thm15="http://schemas.microsoft.com/office/thememl/2012/main" name="Organic" id="{28CDC826-8792-45C0-861B-85EB3ADEDA33}" vid="{7DAC20F1-423D-49E2-BD0B-50532748BAD0}"/>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Organic</Template>
  <TotalTime>642</TotalTime>
  <Words>640</Words>
  <Application>Microsoft Office PowerPoint</Application>
  <PresentationFormat>Custom</PresentationFormat>
  <Paragraphs>105</Paragraphs>
  <Slides>20</Slides>
  <Notes>2</Notes>
  <HiddenSlides>0</HiddenSlides>
  <MMClips>0</MMClips>
  <ScaleCrop>false</ScaleCrop>
  <HeadingPairs>
    <vt:vector size="4" baseType="variant">
      <vt:variant>
        <vt:lpstr>Theme</vt:lpstr>
      </vt:variant>
      <vt:variant>
        <vt:i4>1</vt:i4>
      </vt:variant>
      <vt:variant>
        <vt:lpstr>Slide Titles</vt:lpstr>
      </vt:variant>
      <vt:variant>
        <vt:i4>20</vt:i4>
      </vt:variant>
    </vt:vector>
  </HeadingPairs>
  <TitlesOfParts>
    <vt:vector size="21" baseType="lpstr">
      <vt:lpstr>Organic</vt:lpstr>
      <vt:lpstr>Target Marketing </vt:lpstr>
      <vt:lpstr>Problem Statement</vt:lpstr>
      <vt:lpstr>Home Owners</vt:lpstr>
      <vt:lpstr>Real Estate Agents</vt:lpstr>
      <vt:lpstr>Small Business Owners</vt:lpstr>
      <vt:lpstr>Restaurant Entrepreneur</vt:lpstr>
      <vt:lpstr>Property &amp; Facility Managers</vt:lpstr>
      <vt:lpstr>Contractors</vt:lpstr>
      <vt:lpstr>Data Insights</vt:lpstr>
      <vt:lpstr>Cursory look at Data Set</vt:lpstr>
      <vt:lpstr>PowerPoint Presentation</vt:lpstr>
      <vt:lpstr>PowerPoint Presentation</vt:lpstr>
      <vt:lpstr>Feature Engineering</vt:lpstr>
      <vt:lpstr>Feature Generation</vt:lpstr>
      <vt:lpstr>Feature Generation Continued</vt:lpstr>
      <vt:lpstr>Churn and Service Codes</vt:lpstr>
      <vt:lpstr>Model For Churn</vt:lpstr>
      <vt:lpstr>Model For Churn Cont.</vt:lpstr>
      <vt:lpstr>Model For Revenue Code.</vt:lpstr>
      <vt:lpstr>PowerPoint Presentation</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Target Marketing </dc:title>
  <dc:creator>Lokesh Yadav</dc:creator>
  <cp:lastModifiedBy>Yadav, Lokesh</cp:lastModifiedBy>
  <cp:revision>125</cp:revision>
  <dcterms:created xsi:type="dcterms:W3CDTF">2017-09-14T03:02:07Z</dcterms:created>
  <dcterms:modified xsi:type="dcterms:W3CDTF">2017-09-15T11:48:07Z</dcterms:modified>
</cp:coreProperties>
</file>

<file path=docProps/thumbnail.jpeg>
</file>